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59" r:id="rId5"/>
    <p:sldId id="288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94841" y="629145"/>
            <a:ext cx="4466590" cy="4116070"/>
          </a:xfrm>
          <a:custGeom>
            <a:avLst/>
            <a:gdLst/>
            <a:ahLst/>
            <a:cxnLst/>
            <a:rect l="l" t="t" r="r" b="b"/>
            <a:pathLst>
              <a:path w="4466590" h="4116070">
                <a:moveTo>
                  <a:pt x="2587015" y="2706001"/>
                </a:moveTo>
                <a:lnTo>
                  <a:pt x="2585339" y="2667901"/>
                </a:lnTo>
                <a:lnTo>
                  <a:pt x="2581999" y="2617101"/>
                </a:lnTo>
                <a:lnTo>
                  <a:pt x="2570302" y="2528201"/>
                </a:lnTo>
                <a:lnTo>
                  <a:pt x="2561945" y="2490101"/>
                </a:lnTo>
                <a:lnTo>
                  <a:pt x="2551912" y="2439301"/>
                </a:lnTo>
                <a:lnTo>
                  <a:pt x="2540216" y="2401201"/>
                </a:lnTo>
                <a:lnTo>
                  <a:pt x="2526842" y="2363101"/>
                </a:lnTo>
                <a:lnTo>
                  <a:pt x="2511793" y="2312301"/>
                </a:lnTo>
                <a:lnTo>
                  <a:pt x="2495080" y="2274201"/>
                </a:lnTo>
                <a:lnTo>
                  <a:pt x="2476690" y="2236101"/>
                </a:lnTo>
                <a:lnTo>
                  <a:pt x="2456624" y="2185301"/>
                </a:lnTo>
                <a:lnTo>
                  <a:pt x="2434894" y="2147201"/>
                </a:lnTo>
                <a:lnTo>
                  <a:pt x="2411488" y="2109101"/>
                </a:lnTo>
                <a:lnTo>
                  <a:pt x="2386419" y="2071001"/>
                </a:lnTo>
                <a:lnTo>
                  <a:pt x="2359672" y="2032901"/>
                </a:lnTo>
                <a:lnTo>
                  <a:pt x="2331250" y="1994801"/>
                </a:lnTo>
                <a:lnTo>
                  <a:pt x="2311184" y="1969401"/>
                </a:lnTo>
                <a:lnTo>
                  <a:pt x="2301151" y="1956701"/>
                </a:lnTo>
                <a:lnTo>
                  <a:pt x="2269388" y="1918601"/>
                </a:lnTo>
                <a:lnTo>
                  <a:pt x="2235962" y="1880501"/>
                </a:lnTo>
                <a:lnTo>
                  <a:pt x="2201176" y="1855101"/>
                </a:lnTo>
                <a:lnTo>
                  <a:pt x="2165400" y="1817001"/>
                </a:lnTo>
                <a:lnTo>
                  <a:pt x="2128697" y="1791601"/>
                </a:lnTo>
                <a:lnTo>
                  <a:pt x="2091093" y="1766201"/>
                </a:lnTo>
                <a:lnTo>
                  <a:pt x="2052662" y="1740801"/>
                </a:lnTo>
                <a:lnTo>
                  <a:pt x="2013445" y="1715401"/>
                </a:lnTo>
                <a:lnTo>
                  <a:pt x="1973503" y="1690001"/>
                </a:lnTo>
                <a:lnTo>
                  <a:pt x="1891588" y="1639201"/>
                </a:lnTo>
                <a:lnTo>
                  <a:pt x="1764487" y="1601101"/>
                </a:lnTo>
                <a:lnTo>
                  <a:pt x="1721192" y="1575701"/>
                </a:lnTo>
                <a:lnTo>
                  <a:pt x="1677517" y="1575701"/>
                </a:lnTo>
                <a:lnTo>
                  <a:pt x="1589227" y="1550301"/>
                </a:lnTo>
                <a:lnTo>
                  <a:pt x="1544713" y="1550301"/>
                </a:lnTo>
                <a:lnTo>
                  <a:pt x="1500022" y="1537601"/>
                </a:lnTo>
                <a:lnTo>
                  <a:pt x="1275676" y="1537601"/>
                </a:lnTo>
                <a:lnTo>
                  <a:pt x="1230985" y="1550301"/>
                </a:lnTo>
                <a:lnTo>
                  <a:pt x="1186472" y="1550301"/>
                </a:lnTo>
                <a:lnTo>
                  <a:pt x="1098181" y="1575701"/>
                </a:lnTo>
                <a:lnTo>
                  <a:pt x="1054506" y="1575701"/>
                </a:lnTo>
                <a:lnTo>
                  <a:pt x="1011212" y="1601101"/>
                </a:lnTo>
                <a:lnTo>
                  <a:pt x="884110" y="1639201"/>
                </a:lnTo>
                <a:lnTo>
                  <a:pt x="802195" y="1690001"/>
                </a:lnTo>
                <a:lnTo>
                  <a:pt x="762254" y="1715401"/>
                </a:lnTo>
                <a:lnTo>
                  <a:pt x="723036" y="1740801"/>
                </a:lnTo>
                <a:lnTo>
                  <a:pt x="684606" y="1766201"/>
                </a:lnTo>
                <a:lnTo>
                  <a:pt x="647001" y="1791601"/>
                </a:lnTo>
                <a:lnTo>
                  <a:pt x="610298" y="1817001"/>
                </a:lnTo>
                <a:lnTo>
                  <a:pt x="574522" y="1855101"/>
                </a:lnTo>
                <a:lnTo>
                  <a:pt x="539750" y="1880501"/>
                </a:lnTo>
                <a:lnTo>
                  <a:pt x="505688" y="1918601"/>
                </a:lnTo>
                <a:lnTo>
                  <a:pt x="473379" y="1956701"/>
                </a:lnTo>
                <a:lnTo>
                  <a:pt x="442798" y="1994801"/>
                </a:lnTo>
                <a:lnTo>
                  <a:pt x="413943" y="2032901"/>
                </a:lnTo>
                <a:lnTo>
                  <a:pt x="386842" y="2071001"/>
                </a:lnTo>
                <a:lnTo>
                  <a:pt x="361467" y="2109101"/>
                </a:lnTo>
                <a:lnTo>
                  <a:pt x="337832" y="2159901"/>
                </a:lnTo>
                <a:lnTo>
                  <a:pt x="315937" y="2198001"/>
                </a:lnTo>
                <a:lnTo>
                  <a:pt x="295783" y="2236101"/>
                </a:lnTo>
                <a:lnTo>
                  <a:pt x="277355" y="2274201"/>
                </a:lnTo>
                <a:lnTo>
                  <a:pt x="260667" y="2325001"/>
                </a:lnTo>
                <a:lnTo>
                  <a:pt x="245706" y="2363101"/>
                </a:lnTo>
                <a:lnTo>
                  <a:pt x="232498" y="2413901"/>
                </a:lnTo>
                <a:lnTo>
                  <a:pt x="221018" y="2452001"/>
                </a:lnTo>
                <a:lnTo>
                  <a:pt x="211264" y="2502801"/>
                </a:lnTo>
                <a:lnTo>
                  <a:pt x="203263" y="2540901"/>
                </a:lnTo>
                <a:lnTo>
                  <a:pt x="196989" y="2591701"/>
                </a:lnTo>
                <a:lnTo>
                  <a:pt x="192455" y="2642501"/>
                </a:lnTo>
                <a:lnTo>
                  <a:pt x="189649" y="2680601"/>
                </a:lnTo>
                <a:lnTo>
                  <a:pt x="188582" y="2731401"/>
                </a:lnTo>
                <a:lnTo>
                  <a:pt x="189255" y="2769501"/>
                </a:lnTo>
                <a:lnTo>
                  <a:pt x="191668" y="2820301"/>
                </a:lnTo>
                <a:lnTo>
                  <a:pt x="195808" y="2871101"/>
                </a:lnTo>
                <a:lnTo>
                  <a:pt x="201688" y="2909201"/>
                </a:lnTo>
                <a:lnTo>
                  <a:pt x="209296" y="2960001"/>
                </a:lnTo>
                <a:lnTo>
                  <a:pt x="218655" y="2998101"/>
                </a:lnTo>
                <a:lnTo>
                  <a:pt x="229730" y="3048901"/>
                </a:lnTo>
                <a:lnTo>
                  <a:pt x="242557" y="3087001"/>
                </a:lnTo>
                <a:lnTo>
                  <a:pt x="257111" y="3137801"/>
                </a:lnTo>
                <a:lnTo>
                  <a:pt x="273405" y="3175901"/>
                </a:lnTo>
                <a:lnTo>
                  <a:pt x="291426" y="3226701"/>
                </a:lnTo>
                <a:lnTo>
                  <a:pt x="311200" y="3264801"/>
                </a:lnTo>
                <a:lnTo>
                  <a:pt x="332689" y="3302901"/>
                </a:lnTo>
                <a:lnTo>
                  <a:pt x="355930" y="3341001"/>
                </a:lnTo>
                <a:lnTo>
                  <a:pt x="380898" y="3391801"/>
                </a:lnTo>
                <a:lnTo>
                  <a:pt x="407593" y="3429901"/>
                </a:lnTo>
                <a:lnTo>
                  <a:pt x="436041" y="3468001"/>
                </a:lnTo>
                <a:lnTo>
                  <a:pt x="466217" y="3506101"/>
                </a:lnTo>
                <a:lnTo>
                  <a:pt x="0" y="3963301"/>
                </a:lnTo>
                <a:lnTo>
                  <a:pt x="154178" y="4115701"/>
                </a:lnTo>
                <a:lnTo>
                  <a:pt x="775335" y="3506101"/>
                </a:lnTo>
                <a:lnTo>
                  <a:pt x="813993" y="3531501"/>
                </a:lnTo>
                <a:lnTo>
                  <a:pt x="853744" y="3556901"/>
                </a:lnTo>
                <a:lnTo>
                  <a:pt x="894486" y="3582301"/>
                </a:lnTo>
                <a:lnTo>
                  <a:pt x="936155" y="3607701"/>
                </a:lnTo>
                <a:lnTo>
                  <a:pt x="978649" y="3620401"/>
                </a:lnTo>
                <a:lnTo>
                  <a:pt x="1021892" y="3645801"/>
                </a:lnTo>
                <a:lnTo>
                  <a:pt x="1246454" y="3709301"/>
                </a:lnTo>
                <a:lnTo>
                  <a:pt x="1523377" y="3709301"/>
                </a:lnTo>
                <a:lnTo>
                  <a:pt x="1748205" y="3645801"/>
                </a:lnTo>
                <a:lnTo>
                  <a:pt x="1791525" y="3633101"/>
                </a:lnTo>
                <a:lnTo>
                  <a:pt x="1834108" y="3607701"/>
                </a:lnTo>
                <a:lnTo>
                  <a:pt x="1875878" y="3582301"/>
                </a:lnTo>
                <a:lnTo>
                  <a:pt x="1916734" y="3556901"/>
                </a:lnTo>
                <a:lnTo>
                  <a:pt x="1956600" y="3531501"/>
                </a:lnTo>
                <a:lnTo>
                  <a:pt x="1995398" y="3506101"/>
                </a:lnTo>
                <a:lnTo>
                  <a:pt x="2033054" y="3468001"/>
                </a:lnTo>
                <a:lnTo>
                  <a:pt x="2069465" y="3442601"/>
                </a:lnTo>
                <a:lnTo>
                  <a:pt x="1915401" y="3290201"/>
                </a:lnTo>
                <a:lnTo>
                  <a:pt x="1880146" y="3315601"/>
                </a:lnTo>
                <a:lnTo>
                  <a:pt x="1843443" y="3341001"/>
                </a:lnTo>
                <a:lnTo>
                  <a:pt x="1805432" y="3366401"/>
                </a:lnTo>
                <a:lnTo>
                  <a:pt x="1766239" y="3391801"/>
                </a:lnTo>
                <a:lnTo>
                  <a:pt x="1725968" y="3417201"/>
                </a:lnTo>
                <a:lnTo>
                  <a:pt x="1684756" y="3442601"/>
                </a:lnTo>
                <a:lnTo>
                  <a:pt x="1556639" y="3480701"/>
                </a:lnTo>
                <a:lnTo>
                  <a:pt x="1512836" y="3480701"/>
                </a:lnTo>
                <a:lnTo>
                  <a:pt x="1468704" y="3493401"/>
                </a:lnTo>
                <a:lnTo>
                  <a:pt x="1291170" y="3493401"/>
                </a:lnTo>
                <a:lnTo>
                  <a:pt x="1247152" y="3480701"/>
                </a:lnTo>
                <a:lnTo>
                  <a:pt x="1203515" y="3480701"/>
                </a:lnTo>
                <a:lnTo>
                  <a:pt x="1160373" y="3468001"/>
                </a:lnTo>
                <a:lnTo>
                  <a:pt x="1117879" y="3442601"/>
                </a:lnTo>
                <a:lnTo>
                  <a:pt x="1035227" y="3417201"/>
                </a:lnTo>
                <a:lnTo>
                  <a:pt x="995337" y="3391801"/>
                </a:lnTo>
                <a:lnTo>
                  <a:pt x="956551" y="3366401"/>
                </a:lnTo>
                <a:lnTo>
                  <a:pt x="919010" y="3341001"/>
                </a:lnTo>
                <a:lnTo>
                  <a:pt x="882815" y="3302901"/>
                </a:lnTo>
                <a:lnTo>
                  <a:pt x="848106" y="3277501"/>
                </a:lnTo>
                <a:lnTo>
                  <a:pt x="815047" y="3239401"/>
                </a:lnTo>
                <a:lnTo>
                  <a:pt x="784631" y="3201301"/>
                </a:lnTo>
                <a:lnTo>
                  <a:pt x="756869" y="3163201"/>
                </a:lnTo>
                <a:lnTo>
                  <a:pt x="731748" y="3125101"/>
                </a:lnTo>
                <a:lnTo>
                  <a:pt x="709269" y="3087001"/>
                </a:lnTo>
                <a:lnTo>
                  <a:pt x="689432" y="3036201"/>
                </a:lnTo>
                <a:lnTo>
                  <a:pt x="672249" y="2998101"/>
                </a:lnTo>
                <a:lnTo>
                  <a:pt x="657694" y="2960001"/>
                </a:lnTo>
                <a:lnTo>
                  <a:pt x="645795" y="2909201"/>
                </a:lnTo>
                <a:lnTo>
                  <a:pt x="636549" y="2871101"/>
                </a:lnTo>
                <a:lnTo>
                  <a:pt x="629932" y="2820301"/>
                </a:lnTo>
                <a:lnTo>
                  <a:pt x="625970" y="2782201"/>
                </a:lnTo>
                <a:lnTo>
                  <a:pt x="624649" y="2731401"/>
                </a:lnTo>
                <a:lnTo>
                  <a:pt x="625970" y="2693301"/>
                </a:lnTo>
                <a:lnTo>
                  <a:pt x="629932" y="2642501"/>
                </a:lnTo>
                <a:lnTo>
                  <a:pt x="636549" y="2604401"/>
                </a:lnTo>
                <a:lnTo>
                  <a:pt x="645795" y="2553601"/>
                </a:lnTo>
                <a:lnTo>
                  <a:pt x="657694" y="2515501"/>
                </a:lnTo>
                <a:lnTo>
                  <a:pt x="672249" y="2464701"/>
                </a:lnTo>
                <a:lnTo>
                  <a:pt x="689432" y="2426601"/>
                </a:lnTo>
                <a:lnTo>
                  <a:pt x="709269" y="2388501"/>
                </a:lnTo>
                <a:lnTo>
                  <a:pt x="731748" y="2337701"/>
                </a:lnTo>
                <a:lnTo>
                  <a:pt x="756869" y="2299601"/>
                </a:lnTo>
                <a:lnTo>
                  <a:pt x="784631" y="2261501"/>
                </a:lnTo>
                <a:lnTo>
                  <a:pt x="815047" y="2223401"/>
                </a:lnTo>
                <a:lnTo>
                  <a:pt x="848106" y="2198001"/>
                </a:lnTo>
                <a:lnTo>
                  <a:pt x="883297" y="2159901"/>
                </a:lnTo>
                <a:lnTo>
                  <a:pt x="920000" y="2134501"/>
                </a:lnTo>
                <a:lnTo>
                  <a:pt x="958100" y="2109101"/>
                </a:lnTo>
                <a:lnTo>
                  <a:pt x="997458" y="2083701"/>
                </a:lnTo>
                <a:lnTo>
                  <a:pt x="1037945" y="2058301"/>
                </a:lnTo>
                <a:lnTo>
                  <a:pt x="1079449" y="2032901"/>
                </a:lnTo>
                <a:lnTo>
                  <a:pt x="1253058" y="1982101"/>
                </a:lnTo>
                <a:lnTo>
                  <a:pt x="1297711" y="1982101"/>
                </a:lnTo>
                <a:lnTo>
                  <a:pt x="1342631" y="1969401"/>
                </a:lnTo>
                <a:lnTo>
                  <a:pt x="1432712" y="1969401"/>
                </a:lnTo>
                <a:lnTo>
                  <a:pt x="1477632" y="1982101"/>
                </a:lnTo>
                <a:lnTo>
                  <a:pt x="1522298" y="1982101"/>
                </a:lnTo>
                <a:lnTo>
                  <a:pt x="1695919" y="2032901"/>
                </a:lnTo>
                <a:lnTo>
                  <a:pt x="1737436" y="2058301"/>
                </a:lnTo>
                <a:lnTo>
                  <a:pt x="1777936" y="2083701"/>
                </a:lnTo>
                <a:lnTo>
                  <a:pt x="1817306" y="2109101"/>
                </a:lnTo>
                <a:lnTo>
                  <a:pt x="1855419" y="2134501"/>
                </a:lnTo>
                <a:lnTo>
                  <a:pt x="1892134" y="2159901"/>
                </a:lnTo>
                <a:lnTo>
                  <a:pt x="1922513" y="2192667"/>
                </a:lnTo>
                <a:lnTo>
                  <a:pt x="1773174" y="2342019"/>
                </a:lnTo>
                <a:lnTo>
                  <a:pt x="1773428" y="2342273"/>
                </a:lnTo>
                <a:lnTo>
                  <a:pt x="1805279" y="2376970"/>
                </a:lnTo>
                <a:lnTo>
                  <a:pt x="1833600" y="2413622"/>
                </a:lnTo>
                <a:lnTo>
                  <a:pt x="1858378" y="2452014"/>
                </a:lnTo>
                <a:lnTo>
                  <a:pt x="1879612" y="2491905"/>
                </a:lnTo>
                <a:lnTo>
                  <a:pt x="1897316" y="2533065"/>
                </a:lnTo>
                <a:lnTo>
                  <a:pt x="1911477" y="2575268"/>
                </a:lnTo>
                <a:lnTo>
                  <a:pt x="1922094" y="2618282"/>
                </a:lnTo>
                <a:lnTo>
                  <a:pt x="1929168" y="2661869"/>
                </a:lnTo>
                <a:lnTo>
                  <a:pt x="1932711" y="2705811"/>
                </a:lnTo>
                <a:lnTo>
                  <a:pt x="1932711" y="2749867"/>
                </a:lnTo>
                <a:lnTo>
                  <a:pt x="1929168" y="2793796"/>
                </a:lnTo>
                <a:lnTo>
                  <a:pt x="1922094" y="2837383"/>
                </a:lnTo>
                <a:lnTo>
                  <a:pt x="1911477" y="2880385"/>
                </a:lnTo>
                <a:lnTo>
                  <a:pt x="1897316" y="2922587"/>
                </a:lnTo>
                <a:lnTo>
                  <a:pt x="1879612" y="2963735"/>
                </a:lnTo>
                <a:lnTo>
                  <a:pt x="1858378" y="3003613"/>
                </a:lnTo>
                <a:lnTo>
                  <a:pt x="1833600" y="3041993"/>
                </a:lnTo>
                <a:lnTo>
                  <a:pt x="1805279" y="3078632"/>
                </a:lnTo>
                <a:lnTo>
                  <a:pt x="1773428" y="3113290"/>
                </a:lnTo>
                <a:lnTo>
                  <a:pt x="1761109" y="3124339"/>
                </a:lnTo>
                <a:lnTo>
                  <a:pt x="1915401" y="3278517"/>
                </a:lnTo>
                <a:lnTo>
                  <a:pt x="1919338" y="3274834"/>
                </a:lnTo>
                <a:lnTo>
                  <a:pt x="1923542" y="3271405"/>
                </a:lnTo>
                <a:lnTo>
                  <a:pt x="1927606" y="3267341"/>
                </a:lnTo>
                <a:lnTo>
                  <a:pt x="1960651" y="3232188"/>
                </a:lnTo>
                <a:lnTo>
                  <a:pt x="1991067" y="3195510"/>
                </a:lnTo>
                <a:lnTo>
                  <a:pt x="2018842" y="3157436"/>
                </a:lnTo>
                <a:lnTo>
                  <a:pt x="2043963" y="3118104"/>
                </a:lnTo>
                <a:lnTo>
                  <a:pt x="2066442" y="3077629"/>
                </a:lnTo>
                <a:lnTo>
                  <a:pt x="2086279" y="3036151"/>
                </a:lnTo>
                <a:lnTo>
                  <a:pt x="2103475" y="2993771"/>
                </a:lnTo>
                <a:lnTo>
                  <a:pt x="2118029" y="2950641"/>
                </a:lnTo>
                <a:lnTo>
                  <a:pt x="2129929" y="2906877"/>
                </a:lnTo>
                <a:lnTo>
                  <a:pt x="2139188" y="2862605"/>
                </a:lnTo>
                <a:lnTo>
                  <a:pt x="2145804" y="2817952"/>
                </a:lnTo>
                <a:lnTo>
                  <a:pt x="2149779" y="2773045"/>
                </a:lnTo>
                <a:lnTo>
                  <a:pt x="2151100" y="2728010"/>
                </a:lnTo>
                <a:lnTo>
                  <a:pt x="2149779" y="2682964"/>
                </a:lnTo>
                <a:lnTo>
                  <a:pt x="2145817" y="2638056"/>
                </a:lnTo>
                <a:lnTo>
                  <a:pt x="2139213" y="2593378"/>
                </a:lnTo>
                <a:lnTo>
                  <a:pt x="2129955" y="2549080"/>
                </a:lnTo>
                <a:lnTo>
                  <a:pt x="2118055" y="2505291"/>
                </a:lnTo>
                <a:lnTo>
                  <a:pt x="2103513" y="2462123"/>
                </a:lnTo>
                <a:lnTo>
                  <a:pt x="2086317" y="2419705"/>
                </a:lnTo>
                <a:lnTo>
                  <a:pt x="2066480" y="2378176"/>
                </a:lnTo>
                <a:lnTo>
                  <a:pt x="2044001" y="2337651"/>
                </a:lnTo>
                <a:lnTo>
                  <a:pt x="2018868" y="2298242"/>
                </a:lnTo>
                <a:lnTo>
                  <a:pt x="1991093" y="2260104"/>
                </a:lnTo>
                <a:lnTo>
                  <a:pt x="1960664" y="2223351"/>
                </a:lnTo>
                <a:lnTo>
                  <a:pt x="1932419" y="2193239"/>
                </a:lnTo>
                <a:lnTo>
                  <a:pt x="2081657" y="2045601"/>
                </a:lnTo>
                <a:lnTo>
                  <a:pt x="2114486" y="2071001"/>
                </a:lnTo>
                <a:lnTo>
                  <a:pt x="2145334" y="2109101"/>
                </a:lnTo>
                <a:lnTo>
                  <a:pt x="2174189" y="2147201"/>
                </a:lnTo>
                <a:lnTo>
                  <a:pt x="2201049" y="2185301"/>
                </a:lnTo>
                <a:lnTo>
                  <a:pt x="2225929" y="2223401"/>
                </a:lnTo>
                <a:lnTo>
                  <a:pt x="2248814" y="2261501"/>
                </a:lnTo>
                <a:lnTo>
                  <a:pt x="2269706" y="2299601"/>
                </a:lnTo>
                <a:lnTo>
                  <a:pt x="2288616" y="2350401"/>
                </a:lnTo>
                <a:lnTo>
                  <a:pt x="2305532" y="2388501"/>
                </a:lnTo>
                <a:lnTo>
                  <a:pt x="2320455" y="2426601"/>
                </a:lnTo>
                <a:lnTo>
                  <a:pt x="2333383" y="2464701"/>
                </a:lnTo>
                <a:lnTo>
                  <a:pt x="2344331" y="2515501"/>
                </a:lnTo>
                <a:lnTo>
                  <a:pt x="2353284" y="2553601"/>
                </a:lnTo>
                <a:lnTo>
                  <a:pt x="2360257" y="2604401"/>
                </a:lnTo>
                <a:lnTo>
                  <a:pt x="2365235" y="2642501"/>
                </a:lnTo>
                <a:lnTo>
                  <a:pt x="2368219" y="2693301"/>
                </a:lnTo>
                <a:lnTo>
                  <a:pt x="2369210" y="2731401"/>
                </a:lnTo>
                <a:lnTo>
                  <a:pt x="2368219" y="2782201"/>
                </a:lnTo>
                <a:lnTo>
                  <a:pt x="2365235" y="2820301"/>
                </a:lnTo>
                <a:lnTo>
                  <a:pt x="2360257" y="2871101"/>
                </a:lnTo>
                <a:lnTo>
                  <a:pt x="2353284" y="2909201"/>
                </a:lnTo>
                <a:lnTo>
                  <a:pt x="2344331" y="2960001"/>
                </a:lnTo>
                <a:lnTo>
                  <a:pt x="2333383" y="2998101"/>
                </a:lnTo>
                <a:lnTo>
                  <a:pt x="2320455" y="3036201"/>
                </a:lnTo>
                <a:lnTo>
                  <a:pt x="2305532" y="3087001"/>
                </a:lnTo>
                <a:lnTo>
                  <a:pt x="2288616" y="3125101"/>
                </a:lnTo>
                <a:lnTo>
                  <a:pt x="2269706" y="3163201"/>
                </a:lnTo>
                <a:lnTo>
                  <a:pt x="2248814" y="3201301"/>
                </a:lnTo>
                <a:lnTo>
                  <a:pt x="2225929" y="3239401"/>
                </a:lnTo>
                <a:lnTo>
                  <a:pt x="2201049" y="3277501"/>
                </a:lnTo>
                <a:lnTo>
                  <a:pt x="2174189" y="3315601"/>
                </a:lnTo>
                <a:lnTo>
                  <a:pt x="2145334" y="3353701"/>
                </a:lnTo>
                <a:lnTo>
                  <a:pt x="2114486" y="3391801"/>
                </a:lnTo>
                <a:lnTo>
                  <a:pt x="2081657" y="3429901"/>
                </a:lnTo>
                <a:lnTo>
                  <a:pt x="2073529" y="3429901"/>
                </a:lnTo>
                <a:lnTo>
                  <a:pt x="2069465" y="3442601"/>
                </a:lnTo>
                <a:lnTo>
                  <a:pt x="2223897" y="3595001"/>
                </a:lnTo>
                <a:lnTo>
                  <a:pt x="2227834" y="3595001"/>
                </a:lnTo>
                <a:lnTo>
                  <a:pt x="2231898" y="3582301"/>
                </a:lnTo>
                <a:lnTo>
                  <a:pt x="2235835" y="3582301"/>
                </a:lnTo>
                <a:lnTo>
                  <a:pt x="2269274" y="3544201"/>
                </a:lnTo>
                <a:lnTo>
                  <a:pt x="2301049" y="3506101"/>
                </a:lnTo>
                <a:lnTo>
                  <a:pt x="2331148" y="3480701"/>
                </a:lnTo>
                <a:lnTo>
                  <a:pt x="2359571" y="3442601"/>
                </a:lnTo>
                <a:lnTo>
                  <a:pt x="2386330" y="3404501"/>
                </a:lnTo>
                <a:lnTo>
                  <a:pt x="2411412" y="3353701"/>
                </a:lnTo>
                <a:lnTo>
                  <a:pt x="2434818" y="3315601"/>
                </a:lnTo>
                <a:lnTo>
                  <a:pt x="2456561" y="3277501"/>
                </a:lnTo>
                <a:lnTo>
                  <a:pt x="2476627" y="3239401"/>
                </a:lnTo>
                <a:lnTo>
                  <a:pt x="2495029" y="3201301"/>
                </a:lnTo>
                <a:lnTo>
                  <a:pt x="2511755" y="3150501"/>
                </a:lnTo>
                <a:lnTo>
                  <a:pt x="2526804" y="3112401"/>
                </a:lnTo>
                <a:lnTo>
                  <a:pt x="2540177" y="3061601"/>
                </a:lnTo>
                <a:lnTo>
                  <a:pt x="2551887" y="3023501"/>
                </a:lnTo>
                <a:lnTo>
                  <a:pt x="2561920" y="2985401"/>
                </a:lnTo>
                <a:lnTo>
                  <a:pt x="2570276" y="2934601"/>
                </a:lnTo>
                <a:lnTo>
                  <a:pt x="2576969" y="2896501"/>
                </a:lnTo>
                <a:lnTo>
                  <a:pt x="2581986" y="2845701"/>
                </a:lnTo>
                <a:lnTo>
                  <a:pt x="2585339" y="2807601"/>
                </a:lnTo>
                <a:lnTo>
                  <a:pt x="2587015" y="2756801"/>
                </a:lnTo>
                <a:lnTo>
                  <a:pt x="2587015" y="2706001"/>
                </a:lnTo>
                <a:close/>
              </a:path>
              <a:path w="4466590" h="4116070">
                <a:moveTo>
                  <a:pt x="4121162" y="78282"/>
                </a:moveTo>
                <a:lnTo>
                  <a:pt x="4121086" y="32245"/>
                </a:lnTo>
                <a:lnTo>
                  <a:pt x="4119372" y="21945"/>
                </a:lnTo>
                <a:lnTo>
                  <a:pt x="4118851" y="18808"/>
                </a:lnTo>
                <a:lnTo>
                  <a:pt x="4112361" y="8674"/>
                </a:lnTo>
                <a:lnTo>
                  <a:pt x="4101998" y="2260"/>
                </a:lnTo>
                <a:lnTo>
                  <a:pt x="4095991" y="1295"/>
                </a:lnTo>
                <a:lnTo>
                  <a:pt x="4095991" y="26212"/>
                </a:lnTo>
                <a:lnTo>
                  <a:pt x="4095991" y="84378"/>
                </a:lnTo>
                <a:lnTo>
                  <a:pt x="4092244" y="88671"/>
                </a:lnTo>
                <a:lnTo>
                  <a:pt x="4074477" y="88671"/>
                </a:lnTo>
                <a:lnTo>
                  <a:pt x="4074477" y="21945"/>
                </a:lnTo>
                <a:lnTo>
                  <a:pt x="4092168" y="21945"/>
                </a:lnTo>
                <a:lnTo>
                  <a:pt x="4095991" y="26212"/>
                </a:lnTo>
                <a:lnTo>
                  <a:pt x="4095991" y="1295"/>
                </a:lnTo>
                <a:lnTo>
                  <a:pt x="4088130" y="25"/>
                </a:lnTo>
                <a:lnTo>
                  <a:pt x="4049369" y="25"/>
                </a:lnTo>
                <a:lnTo>
                  <a:pt x="4049369" y="206654"/>
                </a:lnTo>
                <a:lnTo>
                  <a:pt x="4074477" y="206654"/>
                </a:lnTo>
                <a:lnTo>
                  <a:pt x="4074477" y="110515"/>
                </a:lnTo>
                <a:lnTo>
                  <a:pt x="4088206" y="110515"/>
                </a:lnTo>
                <a:lnTo>
                  <a:pt x="4102112" y="108280"/>
                </a:lnTo>
                <a:lnTo>
                  <a:pt x="4112463" y="101854"/>
                </a:lnTo>
                <a:lnTo>
                  <a:pt x="4118927" y="91706"/>
                </a:lnTo>
                <a:lnTo>
                  <a:pt x="4119435" y="88671"/>
                </a:lnTo>
                <a:lnTo>
                  <a:pt x="4121162" y="78282"/>
                </a:lnTo>
                <a:close/>
              </a:path>
              <a:path w="4466590" h="4116070">
                <a:moveTo>
                  <a:pt x="4423880" y="184200"/>
                </a:moveTo>
                <a:lnTo>
                  <a:pt x="4389145" y="184200"/>
                </a:lnTo>
                <a:lnTo>
                  <a:pt x="4389145" y="25"/>
                </a:lnTo>
                <a:lnTo>
                  <a:pt x="4364101" y="25"/>
                </a:lnTo>
                <a:lnTo>
                  <a:pt x="4364101" y="206654"/>
                </a:lnTo>
                <a:lnTo>
                  <a:pt x="4423880" y="206654"/>
                </a:lnTo>
                <a:lnTo>
                  <a:pt x="4423880" y="184200"/>
                </a:lnTo>
                <a:close/>
              </a:path>
              <a:path w="4466590" h="4116070">
                <a:moveTo>
                  <a:pt x="4466221" y="0"/>
                </a:moveTo>
                <a:lnTo>
                  <a:pt x="4441114" y="0"/>
                </a:lnTo>
                <a:lnTo>
                  <a:pt x="4441114" y="206654"/>
                </a:lnTo>
                <a:lnTo>
                  <a:pt x="4466221" y="206654"/>
                </a:lnTo>
                <a:lnTo>
                  <a:pt x="4466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064" y="629163"/>
            <a:ext cx="96247" cy="20662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530659" y="627100"/>
            <a:ext cx="492125" cy="211454"/>
          </a:xfrm>
          <a:custGeom>
            <a:avLst/>
            <a:gdLst/>
            <a:ahLst/>
            <a:cxnLst/>
            <a:rect l="l" t="t" r="r" b="b"/>
            <a:pathLst>
              <a:path w="492125" h="211455">
                <a:moveTo>
                  <a:pt x="213639" y="105486"/>
                </a:moveTo>
                <a:lnTo>
                  <a:pt x="205232" y="64477"/>
                </a:lnTo>
                <a:lnTo>
                  <a:pt x="188455" y="39928"/>
                </a:lnTo>
                <a:lnTo>
                  <a:pt x="188455" y="105410"/>
                </a:lnTo>
                <a:lnTo>
                  <a:pt x="182029" y="136753"/>
                </a:lnTo>
                <a:lnTo>
                  <a:pt x="164515" y="162382"/>
                </a:lnTo>
                <a:lnTo>
                  <a:pt x="138569" y="179679"/>
                </a:lnTo>
                <a:lnTo>
                  <a:pt x="106819" y="186016"/>
                </a:lnTo>
                <a:lnTo>
                  <a:pt x="75069" y="179679"/>
                </a:lnTo>
                <a:lnTo>
                  <a:pt x="49110" y="162382"/>
                </a:lnTo>
                <a:lnTo>
                  <a:pt x="31597" y="136753"/>
                </a:lnTo>
                <a:lnTo>
                  <a:pt x="25171" y="105410"/>
                </a:lnTo>
                <a:lnTo>
                  <a:pt x="31597" y="74066"/>
                </a:lnTo>
                <a:lnTo>
                  <a:pt x="49110" y="48437"/>
                </a:lnTo>
                <a:lnTo>
                  <a:pt x="75069" y="31153"/>
                </a:lnTo>
                <a:lnTo>
                  <a:pt x="106819" y="24803"/>
                </a:lnTo>
                <a:lnTo>
                  <a:pt x="138569" y="31153"/>
                </a:lnTo>
                <a:lnTo>
                  <a:pt x="164515" y="48437"/>
                </a:lnTo>
                <a:lnTo>
                  <a:pt x="182029" y="74066"/>
                </a:lnTo>
                <a:lnTo>
                  <a:pt x="188455" y="105410"/>
                </a:lnTo>
                <a:lnTo>
                  <a:pt x="188455" y="39928"/>
                </a:lnTo>
                <a:lnTo>
                  <a:pt x="182321" y="30937"/>
                </a:lnTo>
                <a:lnTo>
                  <a:pt x="173113" y="24803"/>
                </a:lnTo>
                <a:lnTo>
                  <a:pt x="148361" y="8305"/>
                </a:lnTo>
                <a:lnTo>
                  <a:pt x="106819" y="0"/>
                </a:lnTo>
                <a:lnTo>
                  <a:pt x="65278" y="8305"/>
                </a:lnTo>
                <a:lnTo>
                  <a:pt x="31318" y="30937"/>
                </a:lnTo>
                <a:lnTo>
                  <a:pt x="8407" y="64477"/>
                </a:lnTo>
                <a:lnTo>
                  <a:pt x="0" y="105486"/>
                </a:lnTo>
                <a:lnTo>
                  <a:pt x="8407" y="146507"/>
                </a:lnTo>
                <a:lnTo>
                  <a:pt x="31318" y="180035"/>
                </a:lnTo>
                <a:lnTo>
                  <a:pt x="65278" y="202653"/>
                </a:lnTo>
                <a:lnTo>
                  <a:pt x="106819" y="210959"/>
                </a:lnTo>
                <a:lnTo>
                  <a:pt x="148361" y="202653"/>
                </a:lnTo>
                <a:lnTo>
                  <a:pt x="173329" y="186016"/>
                </a:lnTo>
                <a:lnTo>
                  <a:pt x="182321" y="180035"/>
                </a:lnTo>
                <a:lnTo>
                  <a:pt x="205232" y="146507"/>
                </a:lnTo>
                <a:lnTo>
                  <a:pt x="213639" y="105486"/>
                </a:lnTo>
                <a:close/>
              </a:path>
              <a:path w="492125" h="211455">
                <a:moveTo>
                  <a:pt x="491718" y="2044"/>
                </a:moveTo>
                <a:lnTo>
                  <a:pt x="466623" y="2044"/>
                </a:lnTo>
                <a:lnTo>
                  <a:pt x="466623" y="208699"/>
                </a:lnTo>
                <a:lnTo>
                  <a:pt x="491718" y="208699"/>
                </a:lnTo>
                <a:lnTo>
                  <a:pt x="491718" y="2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1489" y="890858"/>
            <a:ext cx="82023" cy="2066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44287" y="890858"/>
            <a:ext cx="96291" cy="20664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4721" y="890858"/>
            <a:ext cx="76069" cy="20664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1929" y="888673"/>
            <a:ext cx="171553" cy="21124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5957337" y="890858"/>
            <a:ext cx="58419" cy="207010"/>
          </a:xfrm>
          <a:custGeom>
            <a:avLst/>
            <a:gdLst/>
            <a:ahLst/>
            <a:cxnLst/>
            <a:rect l="l" t="t" r="r" b="b"/>
            <a:pathLst>
              <a:path w="58420" h="207009">
                <a:moveTo>
                  <a:pt x="58015" y="0"/>
                </a:moveTo>
                <a:lnTo>
                  <a:pt x="0" y="0"/>
                </a:lnTo>
                <a:lnTo>
                  <a:pt x="0" y="206649"/>
                </a:lnTo>
                <a:lnTo>
                  <a:pt x="58015" y="206649"/>
                </a:lnTo>
                <a:lnTo>
                  <a:pt x="58015" y="184194"/>
                </a:lnTo>
                <a:lnTo>
                  <a:pt x="25000" y="184194"/>
                </a:lnTo>
                <a:lnTo>
                  <a:pt x="25000" y="110519"/>
                </a:lnTo>
                <a:lnTo>
                  <a:pt x="53053" y="110519"/>
                </a:lnTo>
                <a:lnTo>
                  <a:pt x="53053" y="88065"/>
                </a:lnTo>
                <a:lnTo>
                  <a:pt x="25000" y="88065"/>
                </a:lnTo>
                <a:lnTo>
                  <a:pt x="25000" y="22448"/>
                </a:lnTo>
                <a:lnTo>
                  <a:pt x="58015" y="22448"/>
                </a:lnTo>
                <a:lnTo>
                  <a:pt x="58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8381" y="890858"/>
            <a:ext cx="96247" cy="20664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6159056" y="890858"/>
            <a:ext cx="58419" cy="207010"/>
          </a:xfrm>
          <a:custGeom>
            <a:avLst/>
            <a:gdLst/>
            <a:ahLst/>
            <a:cxnLst/>
            <a:rect l="l" t="t" r="r" b="b"/>
            <a:pathLst>
              <a:path w="58420" h="207009">
                <a:moveTo>
                  <a:pt x="58015" y="0"/>
                </a:moveTo>
                <a:lnTo>
                  <a:pt x="0" y="0"/>
                </a:lnTo>
                <a:lnTo>
                  <a:pt x="0" y="206649"/>
                </a:lnTo>
                <a:lnTo>
                  <a:pt x="58015" y="206649"/>
                </a:lnTo>
                <a:lnTo>
                  <a:pt x="58015" y="184194"/>
                </a:lnTo>
                <a:lnTo>
                  <a:pt x="25063" y="184194"/>
                </a:lnTo>
                <a:lnTo>
                  <a:pt x="25063" y="110519"/>
                </a:lnTo>
                <a:lnTo>
                  <a:pt x="53053" y="110519"/>
                </a:lnTo>
                <a:lnTo>
                  <a:pt x="53053" y="88065"/>
                </a:lnTo>
                <a:lnTo>
                  <a:pt x="25063" y="88065"/>
                </a:lnTo>
                <a:lnTo>
                  <a:pt x="25063" y="22448"/>
                </a:lnTo>
                <a:lnTo>
                  <a:pt x="58015" y="22448"/>
                </a:lnTo>
                <a:lnTo>
                  <a:pt x="58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40099" y="890858"/>
            <a:ext cx="76081" cy="20664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337998" y="890866"/>
            <a:ext cx="71120" cy="207010"/>
          </a:xfrm>
          <a:custGeom>
            <a:avLst/>
            <a:gdLst/>
            <a:ahLst/>
            <a:cxnLst/>
            <a:rect l="l" t="t" r="r" b="b"/>
            <a:pathLst>
              <a:path w="71120" h="207009">
                <a:moveTo>
                  <a:pt x="71120" y="0"/>
                </a:moveTo>
                <a:lnTo>
                  <a:pt x="0" y="0"/>
                </a:lnTo>
                <a:lnTo>
                  <a:pt x="0" y="22440"/>
                </a:lnTo>
                <a:lnTo>
                  <a:pt x="23025" y="22440"/>
                </a:lnTo>
                <a:lnTo>
                  <a:pt x="23025" y="206641"/>
                </a:lnTo>
                <a:lnTo>
                  <a:pt x="48145" y="206641"/>
                </a:lnTo>
                <a:lnTo>
                  <a:pt x="48145" y="22440"/>
                </a:lnTo>
                <a:lnTo>
                  <a:pt x="71120" y="22440"/>
                </a:lnTo>
                <a:lnTo>
                  <a:pt x="71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78203" y="741692"/>
            <a:ext cx="330472" cy="9484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6655168" y="627036"/>
            <a:ext cx="2227580" cy="473075"/>
          </a:xfrm>
          <a:custGeom>
            <a:avLst/>
            <a:gdLst/>
            <a:ahLst/>
            <a:cxnLst/>
            <a:rect l="l" t="t" r="r" b="b"/>
            <a:pathLst>
              <a:path w="2227579" h="473075">
                <a:moveTo>
                  <a:pt x="8331" y="1816"/>
                </a:moveTo>
                <a:lnTo>
                  <a:pt x="6489" y="0"/>
                </a:lnTo>
                <a:lnTo>
                  <a:pt x="1917" y="0"/>
                </a:lnTo>
                <a:lnTo>
                  <a:pt x="0" y="1816"/>
                </a:lnTo>
                <a:lnTo>
                  <a:pt x="0" y="470928"/>
                </a:lnTo>
                <a:lnTo>
                  <a:pt x="1917" y="472732"/>
                </a:lnTo>
                <a:lnTo>
                  <a:pt x="4203" y="472732"/>
                </a:lnTo>
                <a:lnTo>
                  <a:pt x="6426" y="472732"/>
                </a:lnTo>
                <a:lnTo>
                  <a:pt x="8331" y="470928"/>
                </a:lnTo>
                <a:lnTo>
                  <a:pt x="8331" y="1816"/>
                </a:lnTo>
                <a:close/>
              </a:path>
              <a:path w="2227579" h="473075">
                <a:moveTo>
                  <a:pt x="2226665" y="54140"/>
                </a:moveTo>
                <a:lnTo>
                  <a:pt x="2186089" y="54140"/>
                </a:lnTo>
                <a:lnTo>
                  <a:pt x="2186089" y="190080"/>
                </a:lnTo>
                <a:lnTo>
                  <a:pt x="2226665" y="190080"/>
                </a:lnTo>
                <a:lnTo>
                  <a:pt x="2226665" y="54140"/>
                </a:lnTo>
                <a:close/>
              </a:path>
              <a:path w="2227579" h="473075">
                <a:moveTo>
                  <a:pt x="2227046" y="0"/>
                </a:moveTo>
                <a:lnTo>
                  <a:pt x="2185835" y="0"/>
                </a:lnTo>
                <a:lnTo>
                  <a:pt x="2185835" y="35039"/>
                </a:lnTo>
                <a:lnTo>
                  <a:pt x="2227046" y="35039"/>
                </a:lnTo>
                <a:lnTo>
                  <a:pt x="222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99203" y="637705"/>
            <a:ext cx="1863559" cy="427707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35461" y="747571"/>
            <a:ext cx="70499" cy="199262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6909562" y="627024"/>
            <a:ext cx="478790" cy="473075"/>
          </a:xfrm>
          <a:custGeom>
            <a:avLst/>
            <a:gdLst/>
            <a:ahLst/>
            <a:cxnLst/>
            <a:rect l="l" t="t" r="r" b="b"/>
            <a:pathLst>
              <a:path w="478790" h="473075">
                <a:moveTo>
                  <a:pt x="478713" y="219316"/>
                </a:moveTo>
                <a:lnTo>
                  <a:pt x="474649" y="177457"/>
                </a:lnTo>
                <a:lnTo>
                  <a:pt x="462457" y="136855"/>
                </a:lnTo>
                <a:lnTo>
                  <a:pt x="442125" y="98729"/>
                </a:lnTo>
                <a:lnTo>
                  <a:pt x="438327" y="94145"/>
                </a:lnTo>
                <a:lnTo>
                  <a:pt x="438327" y="219354"/>
                </a:lnTo>
                <a:lnTo>
                  <a:pt x="432422" y="264845"/>
                </a:lnTo>
                <a:lnTo>
                  <a:pt x="414705" y="307936"/>
                </a:lnTo>
                <a:lnTo>
                  <a:pt x="385178" y="346189"/>
                </a:lnTo>
                <a:lnTo>
                  <a:pt x="384416" y="346862"/>
                </a:lnTo>
                <a:lnTo>
                  <a:pt x="383654" y="347459"/>
                </a:lnTo>
                <a:lnTo>
                  <a:pt x="383032" y="348030"/>
                </a:lnTo>
                <a:lnTo>
                  <a:pt x="354457" y="319811"/>
                </a:lnTo>
                <a:lnTo>
                  <a:pt x="317919" y="344868"/>
                </a:lnTo>
                <a:lnTo>
                  <a:pt x="276758" y="357187"/>
                </a:lnTo>
                <a:lnTo>
                  <a:pt x="234111" y="356781"/>
                </a:lnTo>
                <a:lnTo>
                  <a:pt x="193141" y="343649"/>
                </a:lnTo>
                <a:lnTo>
                  <a:pt x="156997" y="317779"/>
                </a:lnTo>
                <a:lnTo>
                  <a:pt x="130530" y="281584"/>
                </a:lnTo>
                <a:lnTo>
                  <a:pt x="117284" y="240512"/>
                </a:lnTo>
                <a:lnTo>
                  <a:pt x="117284" y="197815"/>
                </a:lnTo>
                <a:lnTo>
                  <a:pt x="130530" y="156756"/>
                </a:lnTo>
                <a:lnTo>
                  <a:pt x="156997" y="120548"/>
                </a:lnTo>
                <a:lnTo>
                  <a:pt x="193675" y="94411"/>
                </a:lnTo>
                <a:lnTo>
                  <a:pt x="235280" y="81330"/>
                </a:lnTo>
                <a:lnTo>
                  <a:pt x="278511" y="81330"/>
                </a:lnTo>
                <a:lnTo>
                  <a:pt x="320090" y="94411"/>
                </a:lnTo>
                <a:lnTo>
                  <a:pt x="356743" y="120548"/>
                </a:lnTo>
                <a:lnTo>
                  <a:pt x="385191" y="92557"/>
                </a:lnTo>
                <a:lnTo>
                  <a:pt x="414705" y="130784"/>
                </a:lnTo>
                <a:lnTo>
                  <a:pt x="432422" y="173863"/>
                </a:lnTo>
                <a:lnTo>
                  <a:pt x="438327" y="219354"/>
                </a:lnTo>
                <a:lnTo>
                  <a:pt x="438327" y="94145"/>
                </a:lnTo>
                <a:lnTo>
                  <a:pt x="413677" y="64350"/>
                </a:lnTo>
                <a:lnTo>
                  <a:pt x="413740" y="64198"/>
                </a:lnTo>
                <a:lnTo>
                  <a:pt x="383755" y="40005"/>
                </a:lnTo>
                <a:lnTo>
                  <a:pt x="378942" y="36106"/>
                </a:lnTo>
                <a:lnTo>
                  <a:pt x="340347" y="16040"/>
                </a:lnTo>
                <a:lnTo>
                  <a:pt x="299224" y="4013"/>
                </a:lnTo>
                <a:lnTo>
                  <a:pt x="256832" y="0"/>
                </a:lnTo>
                <a:lnTo>
                  <a:pt x="214439" y="4013"/>
                </a:lnTo>
                <a:lnTo>
                  <a:pt x="173316" y="16040"/>
                </a:lnTo>
                <a:lnTo>
                  <a:pt x="167068" y="19291"/>
                </a:lnTo>
                <a:lnTo>
                  <a:pt x="167068" y="63334"/>
                </a:lnTo>
                <a:lnTo>
                  <a:pt x="128562" y="92379"/>
                </a:lnTo>
                <a:lnTo>
                  <a:pt x="98983" y="130632"/>
                </a:lnTo>
                <a:lnTo>
                  <a:pt x="98679" y="131381"/>
                </a:lnTo>
                <a:lnTo>
                  <a:pt x="98679" y="307073"/>
                </a:lnTo>
                <a:lnTo>
                  <a:pt x="97891" y="305777"/>
                </a:lnTo>
                <a:lnTo>
                  <a:pt x="89636" y="289229"/>
                </a:lnTo>
                <a:lnTo>
                  <a:pt x="89192" y="288251"/>
                </a:lnTo>
                <a:lnTo>
                  <a:pt x="87718" y="284784"/>
                </a:lnTo>
                <a:lnTo>
                  <a:pt x="84670" y="275894"/>
                </a:lnTo>
                <a:lnTo>
                  <a:pt x="83972" y="274154"/>
                </a:lnTo>
                <a:lnTo>
                  <a:pt x="83400" y="272351"/>
                </a:lnTo>
                <a:lnTo>
                  <a:pt x="82321" y="269113"/>
                </a:lnTo>
                <a:lnTo>
                  <a:pt x="81368" y="265049"/>
                </a:lnTo>
                <a:lnTo>
                  <a:pt x="98679" y="307073"/>
                </a:lnTo>
                <a:lnTo>
                  <a:pt x="98679" y="131381"/>
                </a:lnTo>
                <a:lnTo>
                  <a:pt x="81432" y="173215"/>
                </a:lnTo>
                <a:lnTo>
                  <a:pt x="82194" y="170421"/>
                </a:lnTo>
                <a:lnTo>
                  <a:pt x="82829" y="167932"/>
                </a:lnTo>
                <a:lnTo>
                  <a:pt x="83591" y="165455"/>
                </a:lnTo>
                <a:lnTo>
                  <a:pt x="84543" y="162521"/>
                </a:lnTo>
                <a:lnTo>
                  <a:pt x="85623" y="159651"/>
                </a:lnTo>
                <a:lnTo>
                  <a:pt x="86639" y="156794"/>
                </a:lnTo>
                <a:lnTo>
                  <a:pt x="87591" y="154457"/>
                </a:lnTo>
                <a:lnTo>
                  <a:pt x="88417" y="152044"/>
                </a:lnTo>
                <a:lnTo>
                  <a:pt x="89446" y="149707"/>
                </a:lnTo>
                <a:lnTo>
                  <a:pt x="90652" y="146773"/>
                </a:lnTo>
                <a:lnTo>
                  <a:pt x="94589" y="138785"/>
                </a:lnTo>
                <a:lnTo>
                  <a:pt x="95681" y="136525"/>
                </a:lnTo>
                <a:lnTo>
                  <a:pt x="98475" y="131406"/>
                </a:lnTo>
                <a:lnTo>
                  <a:pt x="100317" y="128460"/>
                </a:lnTo>
                <a:lnTo>
                  <a:pt x="102158" y="125603"/>
                </a:lnTo>
                <a:lnTo>
                  <a:pt x="103378" y="123647"/>
                </a:lnTo>
                <a:lnTo>
                  <a:pt x="104521" y="121615"/>
                </a:lnTo>
                <a:lnTo>
                  <a:pt x="105727" y="119722"/>
                </a:lnTo>
                <a:lnTo>
                  <a:pt x="107886" y="116560"/>
                </a:lnTo>
                <a:lnTo>
                  <a:pt x="110312" y="113474"/>
                </a:lnTo>
                <a:lnTo>
                  <a:pt x="112661" y="110388"/>
                </a:lnTo>
                <a:lnTo>
                  <a:pt x="113931" y="108800"/>
                </a:lnTo>
                <a:lnTo>
                  <a:pt x="114947" y="107213"/>
                </a:lnTo>
                <a:lnTo>
                  <a:pt x="116281" y="105714"/>
                </a:lnTo>
                <a:lnTo>
                  <a:pt x="167030" y="63347"/>
                </a:lnTo>
                <a:lnTo>
                  <a:pt x="167068" y="19291"/>
                </a:lnTo>
                <a:lnTo>
                  <a:pt x="134696" y="36106"/>
                </a:lnTo>
                <a:lnTo>
                  <a:pt x="99872" y="64198"/>
                </a:lnTo>
                <a:lnTo>
                  <a:pt x="81153" y="87198"/>
                </a:lnTo>
                <a:lnTo>
                  <a:pt x="81153" y="174205"/>
                </a:lnTo>
                <a:lnTo>
                  <a:pt x="81153" y="264121"/>
                </a:lnTo>
                <a:lnTo>
                  <a:pt x="80276" y="260375"/>
                </a:lnTo>
                <a:lnTo>
                  <a:pt x="79641" y="258267"/>
                </a:lnTo>
                <a:lnTo>
                  <a:pt x="79197" y="256082"/>
                </a:lnTo>
                <a:lnTo>
                  <a:pt x="78498" y="252996"/>
                </a:lnTo>
                <a:lnTo>
                  <a:pt x="78054" y="249897"/>
                </a:lnTo>
                <a:lnTo>
                  <a:pt x="76784" y="241922"/>
                </a:lnTo>
                <a:lnTo>
                  <a:pt x="76466" y="239509"/>
                </a:lnTo>
                <a:lnTo>
                  <a:pt x="76149" y="236562"/>
                </a:lnTo>
                <a:lnTo>
                  <a:pt x="75895" y="233553"/>
                </a:lnTo>
                <a:lnTo>
                  <a:pt x="75641" y="228053"/>
                </a:lnTo>
                <a:lnTo>
                  <a:pt x="75450" y="225425"/>
                </a:lnTo>
                <a:lnTo>
                  <a:pt x="75425" y="219989"/>
                </a:lnTo>
                <a:lnTo>
                  <a:pt x="81153" y="264121"/>
                </a:lnTo>
                <a:lnTo>
                  <a:pt x="81153" y="174205"/>
                </a:lnTo>
                <a:lnTo>
                  <a:pt x="75412" y="218478"/>
                </a:lnTo>
                <a:lnTo>
                  <a:pt x="75387" y="211556"/>
                </a:lnTo>
                <a:lnTo>
                  <a:pt x="75514" y="208838"/>
                </a:lnTo>
                <a:lnTo>
                  <a:pt x="76022" y="203352"/>
                </a:lnTo>
                <a:lnTo>
                  <a:pt x="76212" y="200634"/>
                </a:lnTo>
                <a:lnTo>
                  <a:pt x="76530" y="197916"/>
                </a:lnTo>
                <a:lnTo>
                  <a:pt x="77292" y="192265"/>
                </a:lnTo>
                <a:lnTo>
                  <a:pt x="78308" y="186855"/>
                </a:lnTo>
                <a:lnTo>
                  <a:pt x="78752" y="184213"/>
                </a:lnTo>
                <a:lnTo>
                  <a:pt x="79959" y="178638"/>
                </a:lnTo>
                <a:lnTo>
                  <a:pt x="81153" y="174205"/>
                </a:lnTo>
                <a:lnTo>
                  <a:pt x="81153" y="87198"/>
                </a:lnTo>
                <a:lnTo>
                  <a:pt x="69519" y="101485"/>
                </a:lnTo>
                <a:lnTo>
                  <a:pt x="48641" y="143014"/>
                </a:lnTo>
                <a:lnTo>
                  <a:pt x="37236" y="187223"/>
                </a:lnTo>
                <a:lnTo>
                  <a:pt x="35293" y="232537"/>
                </a:lnTo>
                <a:lnTo>
                  <a:pt x="42811" y="277393"/>
                </a:lnTo>
                <a:lnTo>
                  <a:pt x="59804" y="320217"/>
                </a:lnTo>
                <a:lnTo>
                  <a:pt x="86258" y="359448"/>
                </a:lnTo>
                <a:lnTo>
                  <a:pt x="0" y="444639"/>
                </a:lnTo>
                <a:lnTo>
                  <a:pt x="28498" y="472821"/>
                </a:lnTo>
                <a:lnTo>
                  <a:pt x="143510" y="359295"/>
                </a:lnTo>
                <a:lnTo>
                  <a:pt x="138303" y="355219"/>
                </a:lnTo>
                <a:lnTo>
                  <a:pt x="133210" y="350774"/>
                </a:lnTo>
                <a:lnTo>
                  <a:pt x="128435" y="346036"/>
                </a:lnTo>
                <a:lnTo>
                  <a:pt x="116763" y="333349"/>
                </a:lnTo>
                <a:lnTo>
                  <a:pt x="106603" y="319900"/>
                </a:lnTo>
                <a:lnTo>
                  <a:pt x="99695" y="308724"/>
                </a:lnTo>
                <a:lnTo>
                  <a:pt x="128562" y="346036"/>
                </a:lnTo>
                <a:lnTo>
                  <a:pt x="166852" y="374967"/>
                </a:lnTo>
                <a:lnTo>
                  <a:pt x="209956" y="392455"/>
                </a:lnTo>
                <a:lnTo>
                  <a:pt x="255511" y="398500"/>
                </a:lnTo>
                <a:lnTo>
                  <a:pt x="301129" y="393115"/>
                </a:lnTo>
                <a:lnTo>
                  <a:pt x="344449" y="376301"/>
                </a:lnTo>
                <a:lnTo>
                  <a:pt x="382917" y="348183"/>
                </a:lnTo>
                <a:lnTo>
                  <a:pt x="411454" y="376389"/>
                </a:lnTo>
                <a:lnTo>
                  <a:pt x="412216" y="375640"/>
                </a:lnTo>
                <a:lnTo>
                  <a:pt x="412978" y="375043"/>
                </a:lnTo>
                <a:lnTo>
                  <a:pt x="413677" y="374281"/>
                </a:lnTo>
                <a:lnTo>
                  <a:pt x="442125" y="339902"/>
                </a:lnTo>
                <a:lnTo>
                  <a:pt x="462457" y="301790"/>
                </a:lnTo>
                <a:lnTo>
                  <a:pt x="474649" y="261175"/>
                </a:lnTo>
                <a:lnTo>
                  <a:pt x="478713" y="219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31002" y="2099564"/>
            <a:ext cx="544703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002D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187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70" y="278701"/>
            <a:ext cx="234956" cy="23450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453" y="6403951"/>
            <a:ext cx="383784" cy="14003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10489" y="6480047"/>
            <a:ext cx="640715" cy="238125"/>
          </a:xfrm>
          <a:custGeom>
            <a:avLst/>
            <a:gdLst/>
            <a:ahLst/>
            <a:cxnLst/>
            <a:rect l="l" t="t" r="r" b="b"/>
            <a:pathLst>
              <a:path w="640715" h="238125">
                <a:moveTo>
                  <a:pt x="63931" y="98996"/>
                </a:moveTo>
                <a:lnTo>
                  <a:pt x="41300" y="98996"/>
                </a:lnTo>
                <a:lnTo>
                  <a:pt x="32181" y="198132"/>
                </a:lnTo>
                <a:lnTo>
                  <a:pt x="31750" y="198132"/>
                </a:lnTo>
                <a:lnTo>
                  <a:pt x="22682" y="98996"/>
                </a:lnTo>
                <a:lnTo>
                  <a:pt x="0" y="98996"/>
                </a:lnTo>
                <a:lnTo>
                  <a:pt x="0" y="236156"/>
                </a:lnTo>
                <a:lnTo>
                  <a:pt x="15113" y="236156"/>
                </a:lnTo>
                <a:lnTo>
                  <a:pt x="15113" y="166243"/>
                </a:lnTo>
                <a:lnTo>
                  <a:pt x="14909" y="139687"/>
                </a:lnTo>
                <a:lnTo>
                  <a:pt x="15328" y="139687"/>
                </a:lnTo>
                <a:lnTo>
                  <a:pt x="24828" y="236156"/>
                </a:lnTo>
                <a:lnTo>
                  <a:pt x="39192" y="236156"/>
                </a:lnTo>
                <a:lnTo>
                  <a:pt x="48641" y="139687"/>
                </a:lnTo>
                <a:lnTo>
                  <a:pt x="49022" y="139687"/>
                </a:lnTo>
                <a:lnTo>
                  <a:pt x="48856" y="236156"/>
                </a:lnTo>
                <a:lnTo>
                  <a:pt x="63931" y="236156"/>
                </a:lnTo>
                <a:lnTo>
                  <a:pt x="63931" y="98996"/>
                </a:lnTo>
                <a:close/>
              </a:path>
              <a:path w="640715" h="238125">
                <a:moveTo>
                  <a:pt x="132270" y="236156"/>
                </a:moveTo>
                <a:lnTo>
                  <a:pt x="128130" y="202133"/>
                </a:lnTo>
                <a:lnTo>
                  <a:pt x="126390" y="187794"/>
                </a:lnTo>
                <a:lnTo>
                  <a:pt x="119126" y="128054"/>
                </a:lnTo>
                <a:lnTo>
                  <a:pt x="115595" y="98996"/>
                </a:lnTo>
                <a:lnTo>
                  <a:pt x="110947" y="98996"/>
                </a:lnTo>
                <a:lnTo>
                  <a:pt x="110947" y="187794"/>
                </a:lnTo>
                <a:lnTo>
                  <a:pt x="98361" y="187794"/>
                </a:lnTo>
                <a:lnTo>
                  <a:pt x="102844" y="146773"/>
                </a:lnTo>
                <a:lnTo>
                  <a:pt x="104533" y="128054"/>
                </a:lnTo>
                <a:lnTo>
                  <a:pt x="104952" y="128054"/>
                </a:lnTo>
                <a:lnTo>
                  <a:pt x="106680" y="146773"/>
                </a:lnTo>
                <a:lnTo>
                  <a:pt x="110947" y="187794"/>
                </a:lnTo>
                <a:lnTo>
                  <a:pt x="110947" y="98996"/>
                </a:lnTo>
                <a:lnTo>
                  <a:pt x="94475" y="98996"/>
                </a:lnTo>
                <a:lnTo>
                  <a:pt x="77800" y="236156"/>
                </a:lnTo>
                <a:lnTo>
                  <a:pt x="93294" y="236156"/>
                </a:lnTo>
                <a:lnTo>
                  <a:pt x="97015" y="202133"/>
                </a:lnTo>
                <a:lnTo>
                  <a:pt x="112509" y="202133"/>
                </a:lnTo>
                <a:lnTo>
                  <a:pt x="116014" y="236156"/>
                </a:lnTo>
                <a:lnTo>
                  <a:pt x="132270" y="236156"/>
                </a:lnTo>
                <a:close/>
              </a:path>
              <a:path w="640715" h="238125">
                <a:moveTo>
                  <a:pt x="196824" y="99009"/>
                </a:moveTo>
                <a:lnTo>
                  <a:pt x="181749" y="99009"/>
                </a:lnTo>
                <a:lnTo>
                  <a:pt x="181749" y="152666"/>
                </a:lnTo>
                <a:lnTo>
                  <a:pt x="182130" y="180759"/>
                </a:lnTo>
                <a:lnTo>
                  <a:pt x="181749" y="180759"/>
                </a:lnTo>
                <a:lnTo>
                  <a:pt x="165493" y="99009"/>
                </a:lnTo>
                <a:lnTo>
                  <a:pt x="146316" y="99009"/>
                </a:lnTo>
                <a:lnTo>
                  <a:pt x="146316" y="236169"/>
                </a:lnTo>
                <a:lnTo>
                  <a:pt x="161442" y="236169"/>
                </a:lnTo>
                <a:lnTo>
                  <a:pt x="161442" y="164172"/>
                </a:lnTo>
                <a:lnTo>
                  <a:pt x="160972" y="139700"/>
                </a:lnTo>
                <a:lnTo>
                  <a:pt x="161353" y="139700"/>
                </a:lnTo>
                <a:lnTo>
                  <a:pt x="182295" y="236169"/>
                </a:lnTo>
                <a:lnTo>
                  <a:pt x="196824" y="236169"/>
                </a:lnTo>
                <a:lnTo>
                  <a:pt x="196824" y="99009"/>
                </a:lnTo>
                <a:close/>
              </a:path>
              <a:path w="640715" h="238125">
                <a:moveTo>
                  <a:pt x="265303" y="236156"/>
                </a:moveTo>
                <a:lnTo>
                  <a:pt x="261175" y="202133"/>
                </a:lnTo>
                <a:lnTo>
                  <a:pt x="259422" y="187794"/>
                </a:lnTo>
                <a:lnTo>
                  <a:pt x="252158" y="128054"/>
                </a:lnTo>
                <a:lnTo>
                  <a:pt x="248627" y="98996"/>
                </a:lnTo>
                <a:lnTo>
                  <a:pt x="243979" y="98996"/>
                </a:lnTo>
                <a:lnTo>
                  <a:pt x="243979" y="187794"/>
                </a:lnTo>
                <a:lnTo>
                  <a:pt x="231406" y="187794"/>
                </a:lnTo>
                <a:lnTo>
                  <a:pt x="235877" y="146773"/>
                </a:lnTo>
                <a:lnTo>
                  <a:pt x="237566" y="128054"/>
                </a:lnTo>
                <a:lnTo>
                  <a:pt x="237985" y="128054"/>
                </a:lnTo>
                <a:lnTo>
                  <a:pt x="239725" y="146773"/>
                </a:lnTo>
                <a:lnTo>
                  <a:pt x="243979" y="187794"/>
                </a:lnTo>
                <a:lnTo>
                  <a:pt x="243979" y="98996"/>
                </a:lnTo>
                <a:lnTo>
                  <a:pt x="227520" y="98996"/>
                </a:lnTo>
                <a:lnTo>
                  <a:pt x="210845" y="236156"/>
                </a:lnTo>
                <a:lnTo>
                  <a:pt x="226339" y="236156"/>
                </a:lnTo>
                <a:lnTo>
                  <a:pt x="230047" y="202133"/>
                </a:lnTo>
                <a:lnTo>
                  <a:pt x="245541" y="202133"/>
                </a:lnTo>
                <a:lnTo>
                  <a:pt x="249047" y="236156"/>
                </a:lnTo>
                <a:lnTo>
                  <a:pt x="265303" y="236156"/>
                </a:lnTo>
                <a:close/>
              </a:path>
              <a:path w="640715" h="238125">
                <a:moveTo>
                  <a:pt x="324713" y="118935"/>
                </a:moveTo>
                <a:lnTo>
                  <a:pt x="322986" y="110032"/>
                </a:lnTo>
                <a:lnTo>
                  <a:pt x="318173" y="103301"/>
                </a:lnTo>
                <a:lnTo>
                  <a:pt x="310819" y="99034"/>
                </a:lnTo>
                <a:lnTo>
                  <a:pt x="301498" y="97548"/>
                </a:lnTo>
                <a:lnTo>
                  <a:pt x="292100" y="99034"/>
                </a:lnTo>
                <a:lnTo>
                  <a:pt x="284619" y="103301"/>
                </a:lnTo>
                <a:lnTo>
                  <a:pt x="279679" y="110032"/>
                </a:lnTo>
                <a:lnTo>
                  <a:pt x="277888" y="118935"/>
                </a:lnTo>
                <a:lnTo>
                  <a:pt x="277888" y="216357"/>
                </a:lnTo>
                <a:lnTo>
                  <a:pt x="279361" y="225272"/>
                </a:lnTo>
                <a:lnTo>
                  <a:pt x="283375" y="232003"/>
                </a:lnTo>
                <a:lnTo>
                  <a:pt x="289394" y="236258"/>
                </a:lnTo>
                <a:lnTo>
                  <a:pt x="296849" y="237744"/>
                </a:lnTo>
                <a:lnTo>
                  <a:pt x="304025" y="237744"/>
                </a:lnTo>
                <a:lnTo>
                  <a:pt x="308076" y="234492"/>
                </a:lnTo>
                <a:lnTo>
                  <a:pt x="310019" y="229908"/>
                </a:lnTo>
                <a:lnTo>
                  <a:pt x="310019" y="236207"/>
                </a:lnTo>
                <a:lnTo>
                  <a:pt x="324713" y="236207"/>
                </a:lnTo>
                <a:lnTo>
                  <a:pt x="324713" y="163626"/>
                </a:lnTo>
                <a:lnTo>
                  <a:pt x="300685" y="163626"/>
                </a:lnTo>
                <a:lnTo>
                  <a:pt x="300685" y="179044"/>
                </a:lnTo>
                <a:lnTo>
                  <a:pt x="308457" y="179044"/>
                </a:lnTo>
                <a:lnTo>
                  <a:pt x="308457" y="219113"/>
                </a:lnTo>
                <a:lnTo>
                  <a:pt x="306095" y="222732"/>
                </a:lnTo>
                <a:lnTo>
                  <a:pt x="296811" y="222732"/>
                </a:lnTo>
                <a:lnTo>
                  <a:pt x="294436" y="219151"/>
                </a:lnTo>
                <a:lnTo>
                  <a:pt x="294436" y="116052"/>
                </a:lnTo>
                <a:lnTo>
                  <a:pt x="296811" y="112382"/>
                </a:lnTo>
                <a:lnTo>
                  <a:pt x="306095" y="112382"/>
                </a:lnTo>
                <a:lnTo>
                  <a:pt x="308457" y="116014"/>
                </a:lnTo>
                <a:lnTo>
                  <a:pt x="308457" y="150279"/>
                </a:lnTo>
                <a:lnTo>
                  <a:pt x="324713" y="150279"/>
                </a:lnTo>
                <a:lnTo>
                  <a:pt x="324713" y="118935"/>
                </a:lnTo>
                <a:close/>
              </a:path>
              <a:path w="640715" h="238125">
                <a:moveTo>
                  <a:pt x="379056" y="98996"/>
                </a:moveTo>
                <a:lnTo>
                  <a:pt x="340550" y="98996"/>
                </a:lnTo>
                <a:lnTo>
                  <a:pt x="340550" y="236156"/>
                </a:lnTo>
                <a:lnTo>
                  <a:pt x="379056" y="236156"/>
                </a:lnTo>
                <a:lnTo>
                  <a:pt x="379056" y="221272"/>
                </a:lnTo>
                <a:lnTo>
                  <a:pt x="357136" y="221272"/>
                </a:lnTo>
                <a:lnTo>
                  <a:pt x="357136" y="172364"/>
                </a:lnTo>
                <a:lnTo>
                  <a:pt x="375767" y="172364"/>
                </a:lnTo>
                <a:lnTo>
                  <a:pt x="375767" y="157441"/>
                </a:lnTo>
                <a:lnTo>
                  <a:pt x="357136" y="157441"/>
                </a:lnTo>
                <a:lnTo>
                  <a:pt x="357136" y="113880"/>
                </a:lnTo>
                <a:lnTo>
                  <a:pt x="379056" y="113880"/>
                </a:lnTo>
                <a:lnTo>
                  <a:pt x="379056" y="98996"/>
                </a:lnTo>
                <a:close/>
              </a:path>
              <a:path w="640715" h="238125">
                <a:moveTo>
                  <a:pt x="441413" y="3632"/>
                </a:moveTo>
                <a:lnTo>
                  <a:pt x="436981" y="38"/>
                </a:lnTo>
                <a:lnTo>
                  <a:pt x="424903" y="38"/>
                </a:lnTo>
                <a:lnTo>
                  <a:pt x="420814" y="3632"/>
                </a:lnTo>
                <a:lnTo>
                  <a:pt x="420814" y="24892"/>
                </a:lnTo>
                <a:lnTo>
                  <a:pt x="422376" y="26936"/>
                </a:lnTo>
                <a:lnTo>
                  <a:pt x="433476" y="38849"/>
                </a:lnTo>
                <a:lnTo>
                  <a:pt x="433984" y="39941"/>
                </a:lnTo>
                <a:lnTo>
                  <a:pt x="433946" y="42900"/>
                </a:lnTo>
                <a:lnTo>
                  <a:pt x="433946" y="54660"/>
                </a:lnTo>
                <a:lnTo>
                  <a:pt x="433057" y="56197"/>
                </a:lnTo>
                <a:lnTo>
                  <a:pt x="428917" y="56197"/>
                </a:lnTo>
                <a:lnTo>
                  <a:pt x="428078" y="54660"/>
                </a:lnTo>
                <a:lnTo>
                  <a:pt x="428078" y="38188"/>
                </a:lnTo>
                <a:lnTo>
                  <a:pt x="420776" y="38188"/>
                </a:lnTo>
                <a:lnTo>
                  <a:pt x="420776" y="59245"/>
                </a:lnTo>
                <a:lnTo>
                  <a:pt x="424903" y="62826"/>
                </a:lnTo>
                <a:lnTo>
                  <a:pt x="437070" y="62826"/>
                </a:lnTo>
                <a:lnTo>
                  <a:pt x="441413" y="59245"/>
                </a:lnTo>
                <a:lnTo>
                  <a:pt x="441413" y="36398"/>
                </a:lnTo>
                <a:lnTo>
                  <a:pt x="439851" y="34353"/>
                </a:lnTo>
                <a:lnTo>
                  <a:pt x="428752" y="22428"/>
                </a:lnTo>
                <a:lnTo>
                  <a:pt x="428244" y="21348"/>
                </a:lnTo>
                <a:lnTo>
                  <a:pt x="428244" y="8255"/>
                </a:lnTo>
                <a:lnTo>
                  <a:pt x="429133" y="6667"/>
                </a:lnTo>
                <a:lnTo>
                  <a:pt x="433273" y="6667"/>
                </a:lnTo>
                <a:lnTo>
                  <a:pt x="434111" y="8255"/>
                </a:lnTo>
                <a:lnTo>
                  <a:pt x="434111" y="23685"/>
                </a:lnTo>
                <a:lnTo>
                  <a:pt x="441413" y="23685"/>
                </a:lnTo>
                <a:lnTo>
                  <a:pt x="441413" y="3632"/>
                </a:lnTo>
                <a:close/>
              </a:path>
              <a:path w="640715" h="238125">
                <a:moveTo>
                  <a:pt x="458216" y="98996"/>
                </a:moveTo>
                <a:lnTo>
                  <a:pt x="435597" y="98996"/>
                </a:lnTo>
                <a:lnTo>
                  <a:pt x="426466" y="198132"/>
                </a:lnTo>
                <a:lnTo>
                  <a:pt x="426085" y="198132"/>
                </a:lnTo>
                <a:lnTo>
                  <a:pt x="416966" y="98996"/>
                </a:lnTo>
                <a:lnTo>
                  <a:pt x="394335" y="98996"/>
                </a:lnTo>
                <a:lnTo>
                  <a:pt x="394335" y="236156"/>
                </a:lnTo>
                <a:lnTo>
                  <a:pt x="409409" y="236156"/>
                </a:lnTo>
                <a:lnTo>
                  <a:pt x="409409" y="166243"/>
                </a:lnTo>
                <a:lnTo>
                  <a:pt x="409206" y="139687"/>
                </a:lnTo>
                <a:lnTo>
                  <a:pt x="409625" y="139687"/>
                </a:lnTo>
                <a:lnTo>
                  <a:pt x="419125" y="236156"/>
                </a:lnTo>
                <a:lnTo>
                  <a:pt x="433476" y="236156"/>
                </a:lnTo>
                <a:lnTo>
                  <a:pt x="442937" y="139687"/>
                </a:lnTo>
                <a:lnTo>
                  <a:pt x="443357" y="139687"/>
                </a:lnTo>
                <a:lnTo>
                  <a:pt x="443153" y="166243"/>
                </a:lnTo>
                <a:lnTo>
                  <a:pt x="443153" y="236156"/>
                </a:lnTo>
                <a:lnTo>
                  <a:pt x="458216" y="236156"/>
                </a:lnTo>
                <a:lnTo>
                  <a:pt x="458216" y="98996"/>
                </a:lnTo>
                <a:close/>
              </a:path>
              <a:path w="640715" h="238125">
                <a:moveTo>
                  <a:pt x="469620" y="3670"/>
                </a:moveTo>
                <a:lnTo>
                  <a:pt x="465404" y="0"/>
                </a:lnTo>
                <a:lnTo>
                  <a:pt x="453237" y="0"/>
                </a:lnTo>
                <a:lnTo>
                  <a:pt x="448805" y="3670"/>
                </a:lnTo>
                <a:lnTo>
                  <a:pt x="448805" y="59207"/>
                </a:lnTo>
                <a:lnTo>
                  <a:pt x="453110" y="62877"/>
                </a:lnTo>
                <a:lnTo>
                  <a:pt x="465480" y="62877"/>
                </a:lnTo>
                <a:lnTo>
                  <a:pt x="469620" y="59207"/>
                </a:lnTo>
                <a:lnTo>
                  <a:pt x="469620" y="38188"/>
                </a:lnTo>
                <a:lnTo>
                  <a:pt x="462356" y="38188"/>
                </a:lnTo>
                <a:lnTo>
                  <a:pt x="462356" y="54533"/>
                </a:lnTo>
                <a:lnTo>
                  <a:pt x="461391" y="56197"/>
                </a:lnTo>
                <a:lnTo>
                  <a:pt x="457212" y="56197"/>
                </a:lnTo>
                <a:lnTo>
                  <a:pt x="456285" y="54571"/>
                </a:lnTo>
                <a:lnTo>
                  <a:pt x="456285" y="8343"/>
                </a:lnTo>
                <a:lnTo>
                  <a:pt x="457212" y="6680"/>
                </a:lnTo>
                <a:lnTo>
                  <a:pt x="461391" y="6680"/>
                </a:lnTo>
                <a:lnTo>
                  <a:pt x="462356" y="8305"/>
                </a:lnTo>
                <a:lnTo>
                  <a:pt x="462356" y="23647"/>
                </a:lnTo>
                <a:lnTo>
                  <a:pt x="469620" y="23647"/>
                </a:lnTo>
                <a:lnTo>
                  <a:pt x="469620" y="3670"/>
                </a:lnTo>
                <a:close/>
              </a:path>
              <a:path w="640715" h="238125">
                <a:moveTo>
                  <a:pt x="499935" y="685"/>
                </a:moveTo>
                <a:lnTo>
                  <a:pt x="492467" y="685"/>
                </a:lnTo>
                <a:lnTo>
                  <a:pt x="492467" y="26873"/>
                </a:lnTo>
                <a:lnTo>
                  <a:pt x="485076" y="26873"/>
                </a:lnTo>
                <a:lnTo>
                  <a:pt x="485076" y="685"/>
                </a:lnTo>
                <a:lnTo>
                  <a:pt x="477647" y="685"/>
                </a:lnTo>
                <a:lnTo>
                  <a:pt x="477647" y="62179"/>
                </a:lnTo>
                <a:lnTo>
                  <a:pt x="485076" y="62179"/>
                </a:lnTo>
                <a:lnTo>
                  <a:pt x="485076" y="33578"/>
                </a:lnTo>
                <a:lnTo>
                  <a:pt x="492467" y="33578"/>
                </a:lnTo>
                <a:lnTo>
                  <a:pt x="492467" y="62179"/>
                </a:lnTo>
                <a:lnTo>
                  <a:pt x="499935" y="62179"/>
                </a:lnTo>
                <a:lnTo>
                  <a:pt x="499935" y="685"/>
                </a:lnTo>
                <a:close/>
              </a:path>
              <a:path w="640715" h="238125">
                <a:moveTo>
                  <a:pt x="512940" y="98983"/>
                </a:moveTo>
                <a:lnTo>
                  <a:pt x="474433" y="98983"/>
                </a:lnTo>
                <a:lnTo>
                  <a:pt x="474433" y="236131"/>
                </a:lnTo>
                <a:lnTo>
                  <a:pt x="512940" y="236131"/>
                </a:lnTo>
                <a:lnTo>
                  <a:pt x="512940" y="221246"/>
                </a:lnTo>
                <a:lnTo>
                  <a:pt x="491070" y="221246"/>
                </a:lnTo>
                <a:lnTo>
                  <a:pt x="491070" y="172351"/>
                </a:lnTo>
                <a:lnTo>
                  <a:pt x="509651" y="172351"/>
                </a:lnTo>
                <a:lnTo>
                  <a:pt x="509651" y="157429"/>
                </a:lnTo>
                <a:lnTo>
                  <a:pt x="491070" y="157429"/>
                </a:lnTo>
                <a:lnTo>
                  <a:pt x="491070" y="113906"/>
                </a:lnTo>
                <a:lnTo>
                  <a:pt x="512940" y="113906"/>
                </a:lnTo>
                <a:lnTo>
                  <a:pt x="512940" y="98983"/>
                </a:lnTo>
                <a:close/>
              </a:path>
              <a:path w="640715" h="238125">
                <a:moveTo>
                  <a:pt x="529412" y="3721"/>
                </a:moveTo>
                <a:lnTo>
                  <a:pt x="524764" y="50"/>
                </a:lnTo>
                <a:lnTo>
                  <a:pt x="521893" y="50"/>
                </a:lnTo>
                <a:lnTo>
                  <a:pt x="521893" y="8343"/>
                </a:lnTo>
                <a:lnTo>
                  <a:pt x="521868" y="54622"/>
                </a:lnTo>
                <a:lnTo>
                  <a:pt x="520801" y="56248"/>
                </a:lnTo>
                <a:lnTo>
                  <a:pt x="516610" y="56248"/>
                </a:lnTo>
                <a:lnTo>
                  <a:pt x="515518" y="54622"/>
                </a:lnTo>
                <a:lnTo>
                  <a:pt x="515543" y="8343"/>
                </a:lnTo>
                <a:lnTo>
                  <a:pt x="516610" y="6718"/>
                </a:lnTo>
                <a:lnTo>
                  <a:pt x="520801" y="6718"/>
                </a:lnTo>
                <a:lnTo>
                  <a:pt x="521893" y="8343"/>
                </a:lnTo>
                <a:lnTo>
                  <a:pt x="521893" y="50"/>
                </a:lnTo>
                <a:lnTo>
                  <a:pt x="512648" y="50"/>
                </a:lnTo>
                <a:lnTo>
                  <a:pt x="508000" y="3721"/>
                </a:lnTo>
                <a:lnTo>
                  <a:pt x="508000" y="59245"/>
                </a:lnTo>
                <a:lnTo>
                  <a:pt x="512521" y="62953"/>
                </a:lnTo>
                <a:lnTo>
                  <a:pt x="524891" y="62953"/>
                </a:lnTo>
                <a:lnTo>
                  <a:pt x="529412" y="59245"/>
                </a:lnTo>
                <a:lnTo>
                  <a:pt x="529412" y="56248"/>
                </a:lnTo>
                <a:lnTo>
                  <a:pt x="529412" y="6718"/>
                </a:lnTo>
                <a:lnTo>
                  <a:pt x="529412" y="3721"/>
                </a:lnTo>
                <a:close/>
              </a:path>
              <a:path w="640715" h="238125">
                <a:moveTo>
                  <a:pt x="558419" y="3721"/>
                </a:moveTo>
                <a:lnTo>
                  <a:pt x="553808" y="50"/>
                </a:lnTo>
                <a:lnTo>
                  <a:pt x="550900" y="50"/>
                </a:lnTo>
                <a:lnTo>
                  <a:pt x="550900" y="8343"/>
                </a:lnTo>
                <a:lnTo>
                  <a:pt x="550875" y="54622"/>
                </a:lnTo>
                <a:lnTo>
                  <a:pt x="549808" y="56248"/>
                </a:lnTo>
                <a:lnTo>
                  <a:pt x="545668" y="56248"/>
                </a:lnTo>
                <a:lnTo>
                  <a:pt x="544525" y="54622"/>
                </a:lnTo>
                <a:lnTo>
                  <a:pt x="544550" y="8343"/>
                </a:lnTo>
                <a:lnTo>
                  <a:pt x="545668" y="6718"/>
                </a:lnTo>
                <a:lnTo>
                  <a:pt x="549808" y="6718"/>
                </a:lnTo>
                <a:lnTo>
                  <a:pt x="550900" y="8343"/>
                </a:lnTo>
                <a:lnTo>
                  <a:pt x="550900" y="50"/>
                </a:lnTo>
                <a:lnTo>
                  <a:pt x="541655" y="50"/>
                </a:lnTo>
                <a:lnTo>
                  <a:pt x="537057" y="3721"/>
                </a:lnTo>
                <a:lnTo>
                  <a:pt x="537057" y="59245"/>
                </a:lnTo>
                <a:lnTo>
                  <a:pt x="541566" y="62953"/>
                </a:lnTo>
                <a:lnTo>
                  <a:pt x="553897" y="62953"/>
                </a:lnTo>
                <a:lnTo>
                  <a:pt x="558419" y="59245"/>
                </a:lnTo>
                <a:lnTo>
                  <a:pt x="558419" y="56248"/>
                </a:lnTo>
                <a:lnTo>
                  <a:pt x="558419" y="6718"/>
                </a:lnTo>
                <a:lnTo>
                  <a:pt x="558419" y="3721"/>
                </a:lnTo>
                <a:close/>
              </a:path>
              <a:path w="640715" h="238125">
                <a:moveTo>
                  <a:pt x="578726" y="99009"/>
                </a:moveTo>
                <a:lnTo>
                  <a:pt x="563613" y="99009"/>
                </a:lnTo>
                <a:lnTo>
                  <a:pt x="563613" y="152666"/>
                </a:lnTo>
                <a:lnTo>
                  <a:pt x="564032" y="180759"/>
                </a:lnTo>
                <a:lnTo>
                  <a:pt x="563613" y="180759"/>
                </a:lnTo>
                <a:lnTo>
                  <a:pt x="547357" y="99009"/>
                </a:lnTo>
                <a:lnTo>
                  <a:pt x="528231" y="99009"/>
                </a:lnTo>
                <a:lnTo>
                  <a:pt x="528231" y="236169"/>
                </a:lnTo>
                <a:lnTo>
                  <a:pt x="543306" y="236169"/>
                </a:lnTo>
                <a:lnTo>
                  <a:pt x="543306" y="164172"/>
                </a:lnTo>
                <a:lnTo>
                  <a:pt x="542874" y="139700"/>
                </a:lnTo>
                <a:lnTo>
                  <a:pt x="543255" y="139700"/>
                </a:lnTo>
                <a:lnTo>
                  <a:pt x="564197" y="236169"/>
                </a:lnTo>
                <a:lnTo>
                  <a:pt x="578726" y="236169"/>
                </a:lnTo>
                <a:lnTo>
                  <a:pt x="578726" y="99009"/>
                </a:lnTo>
                <a:close/>
              </a:path>
              <a:path w="640715" h="238125">
                <a:moveTo>
                  <a:pt x="584339" y="55511"/>
                </a:moveTo>
                <a:lnTo>
                  <a:pt x="574001" y="55511"/>
                </a:lnTo>
                <a:lnTo>
                  <a:pt x="574001" y="685"/>
                </a:lnTo>
                <a:lnTo>
                  <a:pt x="566559" y="685"/>
                </a:lnTo>
                <a:lnTo>
                  <a:pt x="566559" y="62179"/>
                </a:lnTo>
                <a:lnTo>
                  <a:pt x="584339" y="62179"/>
                </a:lnTo>
                <a:lnTo>
                  <a:pt x="584339" y="55511"/>
                </a:lnTo>
                <a:close/>
              </a:path>
              <a:path w="640715" h="238125">
                <a:moveTo>
                  <a:pt x="616432" y="3721"/>
                </a:moveTo>
                <a:lnTo>
                  <a:pt x="611822" y="50"/>
                </a:lnTo>
                <a:lnTo>
                  <a:pt x="608952" y="50"/>
                </a:lnTo>
                <a:lnTo>
                  <a:pt x="608952" y="8343"/>
                </a:lnTo>
                <a:lnTo>
                  <a:pt x="608926" y="54622"/>
                </a:lnTo>
                <a:lnTo>
                  <a:pt x="607860" y="56248"/>
                </a:lnTo>
                <a:lnTo>
                  <a:pt x="603681" y="56248"/>
                </a:lnTo>
                <a:lnTo>
                  <a:pt x="602576" y="54622"/>
                </a:lnTo>
                <a:lnTo>
                  <a:pt x="602602" y="8343"/>
                </a:lnTo>
                <a:lnTo>
                  <a:pt x="603681" y="6718"/>
                </a:lnTo>
                <a:lnTo>
                  <a:pt x="607860" y="6718"/>
                </a:lnTo>
                <a:lnTo>
                  <a:pt x="608952" y="8343"/>
                </a:lnTo>
                <a:lnTo>
                  <a:pt x="608952" y="50"/>
                </a:lnTo>
                <a:lnTo>
                  <a:pt x="599668" y="50"/>
                </a:lnTo>
                <a:lnTo>
                  <a:pt x="595071" y="3721"/>
                </a:lnTo>
                <a:lnTo>
                  <a:pt x="595071" y="59245"/>
                </a:lnTo>
                <a:lnTo>
                  <a:pt x="599579" y="62953"/>
                </a:lnTo>
                <a:lnTo>
                  <a:pt x="611949" y="62953"/>
                </a:lnTo>
                <a:lnTo>
                  <a:pt x="616432" y="59245"/>
                </a:lnTo>
                <a:lnTo>
                  <a:pt x="616432" y="56248"/>
                </a:lnTo>
                <a:lnTo>
                  <a:pt x="616432" y="6718"/>
                </a:lnTo>
                <a:lnTo>
                  <a:pt x="616432" y="3721"/>
                </a:lnTo>
                <a:close/>
              </a:path>
              <a:path w="640715" h="238125">
                <a:moveTo>
                  <a:pt x="640118" y="736"/>
                </a:moveTo>
                <a:lnTo>
                  <a:pt x="622846" y="736"/>
                </a:lnTo>
                <a:lnTo>
                  <a:pt x="622846" y="62217"/>
                </a:lnTo>
                <a:lnTo>
                  <a:pt x="630275" y="62217"/>
                </a:lnTo>
                <a:lnTo>
                  <a:pt x="630275" y="33616"/>
                </a:lnTo>
                <a:lnTo>
                  <a:pt x="638594" y="33616"/>
                </a:lnTo>
                <a:lnTo>
                  <a:pt x="638594" y="26949"/>
                </a:lnTo>
                <a:lnTo>
                  <a:pt x="630275" y="26949"/>
                </a:lnTo>
                <a:lnTo>
                  <a:pt x="630275" y="7404"/>
                </a:lnTo>
                <a:lnTo>
                  <a:pt x="640118" y="7404"/>
                </a:lnTo>
                <a:lnTo>
                  <a:pt x="640118" y="736"/>
                </a:lnTo>
                <a:close/>
              </a:path>
              <a:path w="640715" h="238125">
                <a:moveTo>
                  <a:pt x="640410" y="99009"/>
                </a:moveTo>
                <a:lnTo>
                  <a:pt x="593204" y="99009"/>
                </a:lnTo>
                <a:lnTo>
                  <a:pt x="593204" y="113893"/>
                </a:lnTo>
                <a:lnTo>
                  <a:pt x="608495" y="113893"/>
                </a:lnTo>
                <a:lnTo>
                  <a:pt x="608495" y="236169"/>
                </a:lnTo>
                <a:lnTo>
                  <a:pt x="625170" y="236169"/>
                </a:lnTo>
                <a:lnTo>
                  <a:pt x="625132" y="113893"/>
                </a:lnTo>
                <a:lnTo>
                  <a:pt x="640410" y="113893"/>
                </a:lnTo>
                <a:lnTo>
                  <a:pt x="640410" y="9900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4222" y="6403479"/>
            <a:ext cx="5715" cy="314325"/>
          </a:xfrm>
          <a:custGeom>
            <a:avLst/>
            <a:gdLst/>
            <a:ahLst/>
            <a:cxnLst/>
            <a:rect l="l" t="t" r="r" b="b"/>
            <a:pathLst>
              <a:path w="5715" h="314325">
                <a:moveTo>
                  <a:pt x="5524" y="1257"/>
                </a:moveTo>
                <a:lnTo>
                  <a:pt x="4508" y="1257"/>
                </a:lnTo>
                <a:lnTo>
                  <a:pt x="4508" y="0"/>
                </a:lnTo>
                <a:lnTo>
                  <a:pt x="1054" y="0"/>
                </a:lnTo>
                <a:lnTo>
                  <a:pt x="1054" y="1257"/>
                </a:lnTo>
                <a:lnTo>
                  <a:pt x="0" y="1257"/>
                </a:lnTo>
                <a:lnTo>
                  <a:pt x="0" y="312953"/>
                </a:lnTo>
                <a:lnTo>
                  <a:pt x="596" y="312953"/>
                </a:lnTo>
                <a:lnTo>
                  <a:pt x="596" y="314223"/>
                </a:lnTo>
                <a:lnTo>
                  <a:pt x="4927" y="314223"/>
                </a:lnTo>
                <a:lnTo>
                  <a:pt x="4927" y="312953"/>
                </a:lnTo>
                <a:lnTo>
                  <a:pt x="5524" y="312953"/>
                </a:lnTo>
                <a:lnTo>
                  <a:pt x="5524" y="125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465028" y="6403922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27360" y="0"/>
                </a:moveTo>
                <a:lnTo>
                  <a:pt x="0" y="0"/>
                </a:lnTo>
                <a:lnTo>
                  <a:pt x="0" y="23262"/>
                </a:lnTo>
                <a:lnTo>
                  <a:pt x="27360" y="23262"/>
                </a:lnTo>
                <a:lnTo>
                  <a:pt x="27360" y="0"/>
                </a:lnTo>
                <a:close/>
              </a:path>
            </a:pathLst>
          </a:custGeom>
          <a:solidFill>
            <a:srgbClr val="00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4490" y="6411009"/>
            <a:ext cx="1236846" cy="28388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183068" y="6405626"/>
            <a:ext cx="316230" cy="312420"/>
          </a:xfrm>
          <a:custGeom>
            <a:avLst/>
            <a:gdLst/>
            <a:ahLst/>
            <a:cxnLst/>
            <a:rect l="l" t="t" r="r" b="b"/>
            <a:pathLst>
              <a:path w="316230" h="312420">
                <a:moveTo>
                  <a:pt x="264198" y="143764"/>
                </a:moveTo>
                <a:lnTo>
                  <a:pt x="257327" y="108927"/>
                </a:lnTo>
                <a:lnTo>
                  <a:pt x="236740" y="78308"/>
                </a:lnTo>
                <a:lnTo>
                  <a:pt x="217817" y="97028"/>
                </a:lnTo>
                <a:lnTo>
                  <a:pt x="232524" y="118922"/>
                </a:lnTo>
                <a:lnTo>
                  <a:pt x="237426" y="143802"/>
                </a:lnTo>
                <a:lnTo>
                  <a:pt x="232524" y="168681"/>
                </a:lnTo>
                <a:lnTo>
                  <a:pt x="217817" y="190538"/>
                </a:lnTo>
                <a:lnTo>
                  <a:pt x="217309" y="191033"/>
                </a:lnTo>
                <a:lnTo>
                  <a:pt x="216814" y="191414"/>
                </a:lnTo>
                <a:lnTo>
                  <a:pt x="216306" y="191871"/>
                </a:lnTo>
                <a:lnTo>
                  <a:pt x="235216" y="210591"/>
                </a:lnTo>
                <a:lnTo>
                  <a:pt x="235724" y="210134"/>
                </a:lnTo>
                <a:lnTo>
                  <a:pt x="236232" y="209715"/>
                </a:lnTo>
                <a:lnTo>
                  <a:pt x="236740" y="209219"/>
                </a:lnTo>
                <a:lnTo>
                  <a:pt x="257327" y="178600"/>
                </a:lnTo>
                <a:lnTo>
                  <a:pt x="264198" y="143764"/>
                </a:lnTo>
                <a:close/>
              </a:path>
              <a:path w="316230" h="312420">
                <a:moveTo>
                  <a:pt x="316001" y="121589"/>
                </a:moveTo>
                <a:lnTo>
                  <a:pt x="302196" y="78752"/>
                </a:lnTo>
                <a:lnTo>
                  <a:pt x="274574" y="40995"/>
                </a:lnTo>
                <a:lnTo>
                  <a:pt x="252107" y="24853"/>
                </a:lnTo>
                <a:lnTo>
                  <a:pt x="236385" y="13639"/>
                </a:lnTo>
                <a:lnTo>
                  <a:pt x="193014" y="0"/>
                </a:lnTo>
                <a:lnTo>
                  <a:pt x="147916" y="0"/>
                </a:lnTo>
                <a:lnTo>
                  <a:pt x="104533" y="13639"/>
                </a:lnTo>
                <a:lnTo>
                  <a:pt x="66281" y="40906"/>
                </a:lnTo>
                <a:lnTo>
                  <a:pt x="39839" y="76403"/>
                </a:lnTo>
                <a:lnTo>
                  <a:pt x="25717" y="116611"/>
                </a:lnTo>
                <a:lnTo>
                  <a:pt x="24053" y="155308"/>
                </a:lnTo>
                <a:lnTo>
                  <a:pt x="23964" y="158851"/>
                </a:lnTo>
                <a:lnTo>
                  <a:pt x="34429" y="199707"/>
                </a:lnTo>
                <a:lnTo>
                  <a:pt x="57251" y="236893"/>
                </a:lnTo>
                <a:lnTo>
                  <a:pt x="0" y="293420"/>
                </a:lnTo>
                <a:lnTo>
                  <a:pt x="18910" y="312140"/>
                </a:lnTo>
                <a:lnTo>
                  <a:pt x="95250" y="236766"/>
                </a:lnTo>
                <a:lnTo>
                  <a:pt x="91782" y="234048"/>
                </a:lnTo>
                <a:lnTo>
                  <a:pt x="88404" y="231140"/>
                </a:lnTo>
                <a:lnTo>
                  <a:pt x="59486" y="190284"/>
                </a:lnTo>
                <a:lnTo>
                  <a:pt x="56197" y="181406"/>
                </a:lnTo>
                <a:lnTo>
                  <a:pt x="55727" y="180276"/>
                </a:lnTo>
                <a:lnTo>
                  <a:pt x="54635" y="176898"/>
                </a:lnTo>
                <a:lnTo>
                  <a:pt x="53276" y="171107"/>
                </a:lnTo>
                <a:lnTo>
                  <a:pt x="52857" y="169722"/>
                </a:lnTo>
                <a:lnTo>
                  <a:pt x="52565" y="168275"/>
                </a:lnTo>
                <a:lnTo>
                  <a:pt x="52082" y="166128"/>
                </a:lnTo>
                <a:lnTo>
                  <a:pt x="51803" y="164185"/>
                </a:lnTo>
                <a:lnTo>
                  <a:pt x="50203" y="149669"/>
                </a:lnTo>
                <a:lnTo>
                  <a:pt x="50076" y="147929"/>
                </a:lnTo>
                <a:lnTo>
                  <a:pt x="50114" y="136918"/>
                </a:lnTo>
                <a:lnTo>
                  <a:pt x="50457" y="133248"/>
                </a:lnTo>
                <a:lnTo>
                  <a:pt x="50584" y="131457"/>
                </a:lnTo>
                <a:lnTo>
                  <a:pt x="50787" y="129667"/>
                </a:lnTo>
                <a:lnTo>
                  <a:pt x="51295" y="125907"/>
                </a:lnTo>
                <a:lnTo>
                  <a:pt x="52095" y="121589"/>
                </a:lnTo>
                <a:lnTo>
                  <a:pt x="52273" y="120573"/>
                </a:lnTo>
                <a:lnTo>
                  <a:pt x="53136" y="116611"/>
                </a:lnTo>
                <a:lnTo>
                  <a:pt x="54546" y="111404"/>
                </a:lnTo>
                <a:lnTo>
                  <a:pt x="54965" y="109778"/>
                </a:lnTo>
                <a:lnTo>
                  <a:pt x="55473" y="108115"/>
                </a:lnTo>
                <a:lnTo>
                  <a:pt x="56108" y="106146"/>
                </a:lnTo>
                <a:lnTo>
                  <a:pt x="56832" y="104279"/>
                </a:lnTo>
                <a:lnTo>
                  <a:pt x="57505" y="102362"/>
                </a:lnTo>
                <a:lnTo>
                  <a:pt x="58140" y="100812"/>
                </a:lnTo>
                <a:lnTo>
                  <a:pt x="58724" y="99085"/>
                </a:lnTo>
                <a:lnTo>
                  <a:pt x="59359" y="97650"/>
                </a:lnTo>
                <a:lnTo>
                  <a:pt x="60159" y="95732"/>
                </a:lnTo>
                <a:lnTo>
                  <a:pt x="62776" y="90398"/>
                </a:lnTo>
                <a:lnTo>
                  <a:pt x="63500" y="88887"/>
                </a:lnTo>
                <a:lnTo>
                  <a:pt x="65354" y="85521"/>
                </a:lnTo>
                <a:lnTo>
                  <a:pt x="68605" y="80352"/>
                </a:lnTo>
                <a:lnTo>
                  <a:pt x="69367" y="79006"/>
                </a:lnTo>
                <a:lnTo>
                  <a:pt x="70167" y="77762"/>
                </a:lnTo>
                <a:lnTo>
                  <a:pt x="71602" y="75679"/>
                </a:lnTo>
                <a:lnTo>
                  <a:pt x="74777" y="71551"/>
                </a:lnTo>
                <a:lnTo>
                  <a:pt x="75615" y="70510"/>
                </a:lnTo>
                <a:lnTo>
                  <a:pt x="76288" y="69469"/>
                </a:lnTo>
                <a:lnTo>
                  <a:pt x="77177" y="68465"/>
                </a:lnTo>
                <a:lnTo>
                  <a:pt x="79667" y="65468"/>
                </a:lnTo>
                <a:lnTo>
                  <a:pt x="82334" y="62509"/>
                </a:lnTo>
                <a:lnTo>
                  <a:pt x="85153" y="59715"/>
                </a:lnTo>
                <a:lnTo>
                  <a:pt x="125031" y="33566"/>
                </a:lnTo>
                <a:lnTo>
                  <a:pt x="170395" y="24853"/>
                </a:lnTo>
                <a:lnTo>
                  <a:pt x="215760" y="33566"/>
                </a:lnTo>
                <a:lnTo>
                  <a:pt x="255651" y="59715"/>
                </a:lnTo>
                <a:lnTo>
                  <a:pt x="282105" y="99085"/>
                </a:lnTo>
                <a:lnTo>
                  <a:pt x="290931" y="143891"/>
                </a:lnTo>
                <a:lnTo>
                  <a:pt x="282105" y="188696"/>
                </a:lnTo>
                <a:lnTo>
                  <a:pt x="255651" y="228092"/>
                </a:lnTo>
                <a:lnTo>
                  <a:pt x="254635" y="228930"/>
                </a:lnTo>
                <a:lnTo>
                  <a:pt x="254139" y="229387"/>
                </a:lnTo>
                <a:lnTo>
                  <a:pt x="273088" y="248107"/>
                </a:lnTo>
                <a:lnTo>
                  <a:pt x="273596" y="247599"/>
                </a:lnTo>
                <a:lnTo>
                  <a:pt x="274104" y="247230"/>
                </a:lnTo>
                <a:lnTo>
                  <a:pt x="274574" y="246722"/>
                </a:lnTo>
                <a:lnTo>
                  <a:pt x="302196" y="208965"/>
                </a:lnTo>
                <a:lnTo>
                  <a:pt x="315976" y="166230"/>
                </a:lnTo>
                <a:lnTo>
                  <a:pt x="316001" y="121589"/>
                </a:lnTo>
                <a:close/>
              </a:path>
            </a:pathLst>
          </a:custGeom>
          <a:solidFill>
            <a:srgbClr val="00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3063" y="6430341"/>
            <a:ext cx="205791" cy="23806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31955" y="6461453"/>
            <a:ext cx="502461" cy="7896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53739" y="6461466"/>
            <a:ext cx="183496" cy="7894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28357" y="6576538"/>
            <a:ext cx="85342" cy="7894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733862" y="6577706"/>
            <a:ext cx="8890" cy="76835"/>
          </a:xfrm>
          <a:custGeom>
            <a:avLst/>
            <a:gdLst/>
            <a:ahLst/>
            <a:cxnLst/>
            <a:rect l="l" t="t" r="r" b="b"/>
            <a:pathLst>
              <a:path w="8890" h="76834">
                <a:moveTo>
                  <a:pt x="7631" y="0"/>
                </a:moveTo>
                <a:lnTo>
                  <a:pt x="980" y="0"/>
                </a:lnTo>
                <a:lnTo>
                  <a:pt x="0" y="961"/>
                </a:lnTo>
                <a:lnTo>
                  <a:pt x="0" y="2059"/>
                </a:lnTo>
                <a:lnTo>
                  <a:pt x="0" y="75652"/>
                </a:lnTo>
                <a:lnTo>
                  <a:pt x="980" y="76614"/>
                </a:lnTo>
                <a:lnTo>
                  <a:pt x="7631" y="76614"/>
                </a:lnTo>
                <a:lnTo>
                  <a:pt x="8681" y="75652"/>
                </a:lnTo>
                <a:lnTo>
                  <a:pt x="8681" y="961"/>
                </a:lnTo>
                <a:lnTo>
                  <a:pt x="7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68734" y="6576538"/>
            <a:ext cx="202524" cy="78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91807" y="6576552"/>
            <a:ext cx="80231" cy="7881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1112364" y="6579847"/>
            <a:ext cx="22225" cy="74930"/>
          </a:xfrm>
          <a:custGeom>
            <a:avLst/>
            <a:gdLst/>
            <a:ahLst/>
            <a:cxnLst/>
            <a:rect l="l" t="t" r="r" b="b"/>
            <a:pathLst>
              <a:path w="22225" h="74929">
                <a:moveTo>
                  <a:pt x="21633" y="13524"/>
                </a:moveTo>
                <a:lnTo>
                  <a:pt x="13511" y="13524"/>
                </a:lnTo>
                <a:lnTo>
                  <a:pt x="13512" y="73387"/>
                </a:lnTo>
                <a:lnTo>
                  <a:pt x="14352" y="74417"/>
                </a:lnTo>
                <a:lnTo>
                  <a:pt x="20723" y="74417"/>
                </a:lnTo>
                <a:lnTo>
                  <a:pt x="21633" y="73387"/>
                </a:lnTo>
                <a:lnTo>
                  <a:pt x="21633" y="13524"/>
                </a:lnTo>
                <a:close/>
              </a:path>
              <a:path w="22225" h="74929">
                <a:moveTo>
                  <a:pt x="20722" y="0"/>
                </a:moveTo>
                <a:lnTo>
                  <a:pt x="16592" y="0"/>
                </a:lnTo>
                <a:lnTo>
                  <a:pt x="980" y="14897"/>
                </a:lnTo>
                <a:lnTo>
                  <a:pt x="420" y="15377"/>
                </a:lnTo>
                <a:lnTo>
                  <a:pt x="0" y="16407"/>
                </a:lnTo>
                <a:lnTo>
                  <a:pt x="700" y="17299"/>
                </a:lnTo>
                <a:lnTo>
                  <a:pt x="2870" y="19702"/>
                </a:lnTo>
                <a:lnTo>
                  <a:pt x="3640" y="20457"/>
                </a:lnTo>
                <a:lnTo>
                  <a:pt x="4480" y="20320"/>
                </a:lnTo>
                <a:lnTo>
                  <a:pt x="5551" y="19634"/>
                </a:lnTo>
                <a:lnTo>
                  <a:pt x="13511" y="13592"/>
                </a:lnTo>
                <a:lnTo>
                  <a:pt x="21633" y="13524"/>
                </a:lnTo>
                <a:lnTo>
                  <a:pt x="21633" y="961"/>
                </a:lnTo>
                <a:lnTo>
                  <a:pt x="20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55910" y="6576882"/>
            <a:ext cx="176845" cy="7850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40880" y="6384701"/>
            <a:ext cx="353970" cy="347234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1498961" y="6402070"/>
            <a:ext cx="5715" cy="316230"/>
          </a:xfrm>
          <a:custGeom>
            <a:avLst/>
            <a:gdLst/>
            <a:ahLst/>
            <a:cxnLst/>
            <a:rect l="l" t="t" r="r" b="b"/>
            <a:pathLst>
              <a:path w="5715" h="316229">
                <a:moveTo>
                  <a:pt x="5461" y="1270"/>
                </a:moveTo>
                <a:lnTo>
                  <a:pt x="5334" y="1270"/>
                </a:lnTo>
                <a:lnTo>
                  <a:pt x="5334" y="0"/>
                </a:lnTo>
                <a:lnTo>
                  <a:pt x="127" y="0"/>
                </a:lnTo>
                <a:lnTo>
                  <a:pt x="127" y="1270"/>
                </a:lnTo>
                <a:lnTo>
                  <a:pt x="0" y="1270"/>
                </a:lnTo>
                <a:lnTo>
                  <a:pt x="0" y="314960"/>
                </a:lnTo>
                <a:lnTo>
                  <a:pt x="393" y="314960"/>
                </a:lnTo>
                <a:lnTo>
                  <a:pt x="393" y="316230"/>
                </a:lnTo>
                <a:lnTo>
                  <a:pt x="5054" y="316230"/>
                </a:lnTo>
                <a:lnTo>
                  <a:pt x="5054" y="314960"/>
                </a:lnTo>
                <a:lnTo>
                  <a:pt x="5461" y="314960"/>
                </a:lnTo>
                <a:lnTo>
                  <a:pt x="5461" y="127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70543" y="432308"/>
            <a:ext cx="154685" cy="16014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70543" y="191928"/>
            <a:ext cx="154686" cy="1547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02D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187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70" y="278701"/>
            <a:ext cx="234956" cy="23450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453" y="6403951"/>
            <a:ext cx="383784" cy="14003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10489" y="6480047"/>
            <a:ext cx="640715" cy="238125"/>
          </a:xfrm>
          <a:custGeom>
            <a:avLst/>
            <a:gdLst/>
            <a:ahLst/>
            <a:cxnLst/>
            <a:rect l="l" t="t" r="r" b="b"/>
            <a:pathLst>
              <a:path w="640715" h="238125">
                <a:moveTo>
                  <a:pt x="63931" y="98996"/>
                </a:moveTo>
                <a:lnTo>
                  <a:pt x="41300" y="98996"/>
                </a:lnTo>
                <a:lnTo>
                  <a:pt x="32181" y="198132"/>
                </a:lnTo>
                <a:lnTo>
                  <a:pt x="31750" y="198132"/>
                </a:lnTo>
                <a:lnTo>
                  <a:pt x="22682" y="98996"/>
                </a:lnTo>
                <a:lnTo>
                  <a:pt x="0" y="98996"/>
                </a:lnTo>
                <a:lnTo>
                  <a:pt x="0" y="236156"/>
                </a:lnTo>
                <a:lnTo>
                  <a:pt x="15113" y="236156"/>
                </a:lnTo>
                <a:lnTo>
                  <a:pt x="15113" y="166243"/>
                </a:lnTo>
                <a:lnTo>
                  <a:pt x="14909" y="139687"/>
                </a:lnTo>
                <a:lnTo>
                  <a:pt x="15328" y="139687"/>
                </a:lnTo>
                <a:lnTo>
                  <a:pt x="24828" y="236156"/>
                </a:lnTo>
                <a:lnTo>
                  <a:pt x="39192" y="236156"/>
                </a:lnTo>
                <a:lnTo>
                  <a:pt x="48641" y="139687"/>
                </a:lnTo>
                <a:lnTo>
                  <a:pt x="49022" y="139687"/>
                </a:lnTo>
                <a:lnTo>
                  <a:pt x="48856" y="236156"/>
                </a:lnTo>
                <a:lnTo>
                  <a:pt x="63931" y="236156"/>
                </a:lnTo>
                <a:lnTo>
                  <a:pt x="63931" y="98996"/>
                </a:lnTo>
                <a:close/>
              </a:path>
              <a:path w="640715" h="238125">
                <a:moveTo>
                  <a:pt x="132270" y="236156"/>
                </a:moveTo>
                <a:lnTo>
                  <a:pt x="128130" y="202133"/>
                </a:lnTo>
                <a:lnTo>
                  <a:pt x="126390" y="187794"/>
                </a:lnTo>
                <a:lnTo>
                  <a:pt x="119126" y="128054"/>
                </a:lnTo>
                <a:lnTo>
                  <a:pt x="115595" y="98996"/>
                </a:lnTo>
                <a:lnTo>
                  <a:pt x="110947" y="98996"/>
                </a:lnTo>
                <a:lnTo>
                  <a:pt x="110947" y="187794"/>
                </a:lnTo>
                <a:lnTo>
                  <a:pt x="98361" y="187794"/>
                </a:lnTo>
                <a:lnTo>
                  <a:pt x="102844" y="146773"/>
                </a:lnTo>
                <a:lnTo>
                  <a:pt x="104533" y="128054"/>
                </a:lnTo>
                <a:lnTo>
                  <a:pt x="104952" y="128054"/>
                </a:lnTo>
                <a:lnTo>
                  <a:pt x="106680" y="146773"/>
                </a:lnTo>
                <a:lnTo>
                  <a:pt x="110947" y="187794"/>
                </a:lnTo>
                <a:lnTo>
                  <a:pt x="110947" y="98996"/>
                </a:lnTo>
                <a:lnTo>
                  <a:pt x="94475" y="98996"/>
                </a:lnTo>
                <a:lnTo>
                  <a:pt x="77800" y="236156"/>
                </a:lnTo>
                <a:lnTo>
                  <a:pt x="93294" y="236156"/>
                </a:lnTo>
                <a:lnTo>
                  <a:pt x="97015" y="202133"/>
                </a:lnTo>
                <a:lnTo>
                  <a:pt x="112509" y="202133"/>
                </a:lnTo>
                <a:lnTo>
                  <a:pt x="116014" y="236156"/>
                </a:lnTo>
                <a:lnTo>
                  <a:pt x="132270" y="236156"/>
                </a:lnTo>
                <a:close/>
              </a:path>
              <a:path w="640715" h="238125">
                <a:moveTo>
                  <a:pt x="196824" y="99009"/>
                </a:moveTo>
                <a:lnTo>
                  <a:pt x="181749" y="99009"/>
                </a:lnTo>
                <a:lnTo>
                  <a:pt x="181749" y="152666"/>
                </a:lnTo>
                <a:lnTo>
                  <a:pt x="182130" y="180759"/>
                </a:lnTo>
                <a:lnTo>
                  <a:pt x="181749" y="180759"/>
                </a:lnTo>
                <a:lnTo>
                  <a:pt x="165493" y="99009"/>
                </a:lnTo>
                <a:lnTo>
                  <a:pt x="146316" y="99009"/>
                </a:lnTo>
                <a:lnTo>
                  <a:pt x="146316" y="236169"/>
                </a:lnTo>
                <a:lnTo>
                  <a:pt x="161442" y="236169"/>
                </a:lnTo>
                <a:lnTo>
                  <a:pt x="161442" y="164172"/>
                </a:lnTo>
                <a:lnTo>
                  <a:pt x="160972" y="139700"/>
                </a:lnTo>
                <a:lnTo>
                  <a:pt x="161353" y="139700"/>
                </a:lnTo>
                <a:lnTo>
                  <a:pt x="182295" y="236169"/>
                </a:lnTo>
                <a:lnTo>
                  <a:pt x="196824" y="236169"/>
                </a:lnTo>
                <a:lnTo>
                  <a:pt x="196824" y="99009"/>
                </a:lnTo>
                <a:close/>
              </a:path>
              <a:path w="640715" h="238125">
                <a:moveTo>
                  <a:pt x="265303" y="236156"/>
                </a:moveTo>
                <a:lnTo>
                  <a:pt x="261175" y="202133"/>
                </a:lnTo>
                <a:lnTo>
                  <a:pt x="259422" y="187794"/>
                </a:lnTo>
                <a:lnTo>
                  <a:pt x="252158" y="128054"/>
                </a:lnTo>
                <a:lnTo>
                  <a:pt x="248627" y="98996"/>
                </a:lnTo>
                <a:lnTo>
                  <a:pt x="243979" y="98996"/>
                </a:lnTo>
                <a:lnTo>
                  <a:pt x="243979" y="187794"/>
                </a:lnTo>
                <a:lnTo>
                  <a:pt x="231406" y="187794"/>
                </a:lnTo>
                <a:lnTo>
                  <a:pt x="235877" y="146773"/>
                </a:lnTo>
                <a:lnTo>
                  <a:pt x="237566" y="128054"/>
                </a:lnTo>
                <a:lnTo>
                  <a:pt x="237985" y="128054"/>
                </a:lnTo>
                <a:lnTo>
                  <a:pt x="239725" y="146773"/>
                </a:lnTo>
                <a:lnTo>
                  <a:pt x="243979" y="187794"/>
                </a:lnTo>
                <a:lnTo>
                  <a:pt x="243979" y="98996"/>
                </a:lnTo>
                <a:lnTo>
                  <a:pt x="227520" y="98996"/>
                </a:lnTo>
                <a:lnTo>
                  <a:pt x="210845" y="236156"/>
                </a:lnTo>
                <a:lnTo>
                  <a:pt x="226339" y="236156"/>
                </a:lnTo>
                <a:lnTo>
                  <a:pt x="230047" y="202133"/>
                </a:lnTo>
                <a:lnTo>
                  <a:pt x="245541" y="202133"/>
                </a:lnTo>
                <a:lnTo>
                  <a:pt x="249047" y="236156"/>
                </a:lnTo>
                <a:lnTo>
                  <a:pt x="265303" y="236156"/>
                </a:lnTo>
                <a:close/>
              </a:path>
              <a:path w="640715" h="238125">
                <a:moveTo>
                  <a:pt x="324713" y="118935"/>
                </a:moveTo>
                <a:lnTo>
                  <a:pt x="322986" y="110032"/>
                </a:lnTo>
                <a:lnTo>
                  <a:pt x="318173" y="103301"/>
                </a:lnTo>
                <a:lnTo>
                  <a:pt x="310819" y="99034"/>
                </a:lnTo>
                <a:lnTo>
                  <a:pt x="301498" y="97548"/>
                </a:lnTo>
                <a:lnTo>
                  <a:pt x="292100" y="99034"/>
                </a:lnTo>
                <a:lnTo>
                  <a:pt x="284619" y="103301"/>
                </a:lnTo>
                <a:lnTo>
                  <a:pt x="279679" y="110032"/>
                </a:lnTo>
                <a:lnTo>
                  <a:pt x="277888" y="118935"/>
                </a:lnTo>
                <a:lnTo>
                  <a:pt x="277888" y="216357"/>
                </a:lnTo>
                <a:lnTo>
                  <a:pt x="279361" y="225272"/>
                </a:lnTo>
                <a:lnTo>
                  <a:pt x="283375" y="232003"/>
                </a:lnTo>
                <a:lnTo>
                  <a:pt x="289394" y="236258"/>
                </a:lnTo>
                <a:lnTo>
                  <a:pt x="296849" y="237744"/>
                </a:lnTo>
                <a:lnTo>
                  <a:pt x="304025" y="237744"/>
                </a:lnTo>
                <a:lnTo>
                  <a:pt x="308076" y="234492"/>
                </a:lnTo>
                <a:lnTo>
                  <a:pt x="310019" y="229908"/>
                </a:lnTo>
                <a:lnTo>
                  <a:pt x="310019" y="236207"/>
                </a:lnTo>
                <a:lnTo>
                  <a:pt x="324713" y="236207"/>
                </a:lnTo>
                <a:lnTo>
                  <a:pt x="324713" y="163626"/>
                </a:lnTo>
                <a:lnTo>
                  <a:pt x="300685" y="163626"/>
                </a:lnTo>
                <a:lnTo>
                  <a:pt x="300685" y="179044"/>
                </a:lnTo>
                <a:lnTo>
                  <a:pt x="308457" y="179044"/>
                </a:lnTo>
                <a:lnTo>
                  <a:pt x="308457" y="219113"/>
                </a:lnTo>
                <a:lnTo>
                  <a:pt x="306095" y="222732"/>
                </a:lnTo>
                <a:lnTo>
                  <a:pt x="296811" y="222732"/>
                </a:lnTo>
                <a:lnTo>
                  <a:pt x="294436" y="219151"/>
                </a:lnTo>
                <a:lnTo>
                  <a:pt x="294436" y="116052"/>
                </a:lnTo>
                <a:lnTo>
                  <a:pt x="296811" y="112382"/>
                </a:lnTo>
                <a:lnTo>
                  <a:pt x="306095" y="112382"/>
                </a:lnTo>
                <a:lnTo>
                  <a:pt x="308457" y="116014"/>
                </a:lnTo>
                <a:lnTo>
                  <a:pt x="308457" y="150279"/>
                </a:lnTo>
                <a:lnTo>
                  <a:pt x="324713" y="150279"/>
                </a:lnTo>
                <a:lnTo>
                  <a:pt x="324713" y="118935"/>
                </a:lnTo>
                <a:close/>
              </a:path>
              <a:path w="640715" h="238125">
                <a:moveTo>
                  <a:pt x="379056" y="98996"/>
                </a:moveTo>
                <a:lnTo>
                  <a:pt x="340550" y="98996"/>
                </a:lnTo>
                <a:lnTo>
                  <a:pt x="340550" y="236156"/>
                </a:lnTo>
                <a:lnTo>
                  <a:pt x="379056" y="236156"/>
                </a:lnTo>
                <a:lnTo>
                  <a:pt x="379056" y="221272"/>
                </a:lnTo>
                <a:lnTo>
                  <a:pt x="357136" y="221272"/>
                </a:lnTo>
                <a:lnTo>
                  <a:pt x="357136" y="172364"/>
                </a:lnTo>
                <a:lnTo>
                  <a:pt x="375767" y="172364"/>
                </a:lnTo>
                <a:lnTo>
                  <a:pt x="375767" y="157441"/>
                </a:lnTo>
                <a:lnTo>
                  <a:pt x="357136" y="157441"/>
                </a:lnTo>
                <a:lnTo>
                  <a:pt x="357136" y="113880"/>
                </a:lnTo>
                <a:lnTo>
                  <a:pt x="379056" y="113880"/>
                </a:lnTo>
                <a:lnTo>
                  <a:pt x="379056" y="98996"/>
                </a:lnTo>
                <a:close/>
              </a:path>
              <a:path w="640715" h="238125">
                <a:moveTo>
                  <a:pt x="441413" y="3632"/>
                </a:moveTo>
                <a:lnTo>
                  <a:pt x="436981" y="38"/>
                </a:lnTo>
                <a:lnTo>
                  <a:pt x="424903" y="38"/>
                </a:lnTo>
                <a:lnTo>
                  <a:pt x="420814" y="3632"/>
                </a:lnTo>
                <a:lnTo>
                  <a:pt x="420814" y="24892"/>
                </a:lnTo>
                <a:lnTo>
                  <a:pt x="422376" y="26936"/>
                </a:lnTo>
                <a:lnTo>
                  <a:pt x="433476" y="38849"/>
                </a:lnTo>
                <a:lnTo>
                  <a:pt x="433984" y="39941"/>
                </a:lnTo>
                <a:lnTo>
                  <a:pt x="433946" y="42900"/>
                </a:lnTo>
                <a:lnTo>
                  <a:pt x="433946" y="54660"/>
                </a:lnTo>
                <a:lnTo>
                  <a:pt x="433057" y="56197"/>
                </a:lnTo>
                <a:lnTo>
                  <a:pt x="428917" y="56197"/>
                </a:lnTo>
                <a:lnTo>
                  <a:pt x="428078" y="54660"/>
                </a:lnTo>
                <a:lnTo>
                  <a:pt x="428078" y="38188"/>
                </a:lnTo>
                <a:lnTo>
                  <a:pt x="420776" y="38188"/>
                </a:lnTo>
                <a:lnTo>
                  <a:pt x="420776" y="59245"/>
                </a:lnTo>
                <a:lnTo>
                  <a:pt x="424903" y="62826"/>
                </a:lnTo>
                <a:lnTo>
                  <a:pt x="437070" y="62826"/>
                </a:lnTo>
                <a:lnTo>
                  <a:pt x="441413" y="59245"/>
                </a:lnTo>
                <a:lnTo>
                  <a:pt x="441413" y="36398"/>
                </a:lnTo>
                <a:lnTo>
                  <a:pt x="439851" y="34353"/>
                </a:lnTo>
                <a:lnTo>
                  <a:pt x="428752" y="22428"/>
                </a:lnTo>
                <a:lnTo>
                  <a:pt x="428244" y="21348"/>
                </a:lnTo>
                <a:lnTo>
                  <a:pt x="428244" y="8255"/>
                </a:lnTo>
                <a:lnTo>
                  <a:pt x="429133" y="6667"/>
                </a:lnTo>
                <a:lnTo>
                  <a:pt x="433273" y="6667"/>
                </a:lnTo>
                <a:lnTo>
                  <a:pt x="434111" y="8255"/>
                </a:lnTo>
                <a:lnTo>
                  <a:pt x="434111" y="23685"/>
                </a:lnTo>
                <a:lnTo>
                  <a:pt x="441413" y="23685"/>
                </a:lnTo>
                <a:lnTo>
                  <a:pt x="441413" y="3632"/>
                </a:lnTo>
                <a:close/>
              </a:path>
              <a:path w="640715" h="238125">
                <a:moveTo>
                  <a:pt x="458216" y="98996"/>
                </a:moveTo>
                <a:lnTo>
                  <a:pt x="435597" y="98996"/>
                </a:lnTo>
                <a:lnTo>
                  <a:pt x="426466" y="198132"/>
                </a:lnTo>
                <a:lnTo>
                  <a:pt x="426085" y="198132"/>
                </a:lnTo>
                <a:lnTo>
                  <a:pt x="416966" y="98996"/>
                </a:lnTo>
                <a:lnTo>
                  <a:pt x="394335" y="98996"/>
                </a:lnTo>
                <a:lnTo>
                  <a:pt x="394335" y="236156"/>
                </a:lnTo>
                <a:lnTo>
                  <a:pt x="409409" y="236156"/>
                </a:lnTo>
                <a:lnTo>
                  <a:pt x="409409" y="166243"/>
                </a:lnTo>
                <a:lnTo>
                  <a:pt x="409206" y="139687"/>
                </a:lnTo>
                <a:lnTo>
                  <a:pt x="409625" y="139687"/>
                </a:lnTo>
                <a:lnTo>
                  <a:pt x="419125" y="236156"/>
                </a:lnTo>
                <a:lnTo>
                  <a:pt x="433476" y="236156"/>
                </a:lnTo>
                <a:lnTo>
                  <a:pt x="442937" y="139687"/>
                </a:lnTo>
                <a:lnTo>
                  <a:pt x="443357" y="139687"/>
                </a:lnTo>
                <a:lnTo>
                  <a:pt x="443153" y="166243"/>
                </a:lnTo>
                <a:lnTo>
                  <a:pt x="443153" y="236156"/>
                </a:lnTo>
                <a:lnTo>
                  <a:pt x="458216" y="236156"/>
                </a:lnTo>
                <a:lnTo>
                  <a:pt x="458216" y="98996"/>
                </a:lnTo>
                <a:close/>
              </a:path>
              <a:path w="640715" h="238125">
                <a:moveTo>
                  <a:pt x="469620" y="3670"/>
                </a:moveTo>
                <a:lnTo>
                  <a:pt x="465404" y="0"/>
                </a:lnTo>
                <a:lnTo>
                  <a:pt x="453237" y="0"/>
                </a:lnTo>
                <a:lnTo>
                  <a:pt x="448805" y="3670"/>
                </a:lnTo>
                <a:lnTo>
                  <a:pt x="448805" y="59207"/>
                </a:lnTo>
                <a:lnTo>
                  <a:pt x="453110" y="62877"/>
                </a:lnTo>
                <a:lnTo>
                  <a:pt x="465480" y="62877"/>
                </a:lnTo>
                <a:lnTo>
                  <a:pt x="469620" y="59207"/>
                </a:lnTo>
                <a:lnTo>
                  <a:pt x="469620" y="38188"/>
                </a:lnTo>
                <a:lnTo>
                  <a:pt x="462356" y="38188"/>
                </a:lnTo>
                <a:lnTo>
                  <a:pt x="462356" y="54533"/>
                </a:lnTo>
                <a:lnTo>
                  <a:pt x="461391" y="56197"/>
                </a:lnTo>
                <a:lnTo>
                  <a:pt x="457212" y="56197"/>
                </a:lnTo>
                <a:lnTo>
                  <a:pt x="456285" y="54571"/>
                </a:lnTo>
                <a:lnTo>
                  <a:pt x="456285" y="8343"/>
                </a:lnTo>
                <a:lnTo>
                  <a:pt x="457212" y="6680"/>
                </a:lnTo>
                <a:lnTo>
                  <a:pt x="461391" y="6680"/>
                </a:lnTo>
                <a:lnTo>
                  <a:pt x="462356" y="8305"/>
                </a:lnTo>
                <a:lnTo>
                  <a:pt x="462356" y="23647"/>
                </a:lnTo>
                <a:lnTo>
                  <a:pt x="469620" y="23647"/>
                </a:lnTo>
                <a:lnTo>
                  <a:pt x="469620" y="3670"/>
                </a:lnTo>
                <a:close/>
              </a:path>
              <a:path w="640715" h="238125">
                <a:moveTo>
                  <a:pt x="499935" y="685"/>
                </a:moveTo>
                <a:lnTo>
                  <a:pt x="492467" y="685"/>
                </a:lnTo>
                <a:lnTo>
                  <a:pt x="492467" y="26873"/>
                </a:lnTo>
                <a:lnTo>
                  <a:pt x="485076" y="26873"/>
                </a:lnTo>
                <a:lnTo>
                  <a:pt x="485076" y="685"/>
                </a:lnTo>
                <a:lnTo>
                  <a:pt x="477647" y="685"/>
                </a:lnTo>
                <a:lnTo>
                  <a:pt x="477647" y="62179"/>
                </a:lnTo>
                <a:lnTo>
                  <a:pt x="485076" y="62179"/>
                </a:lnTo>
                <a:lnTo>
                  <a:pt x="485076" y="33578"/>
                </a:lnTo>
                <a:lnTo>
                  <a:pt x="492467" y="33578"/>
                </a:lnTo>
                <a:lnTo>
                  <a:pt x="492467" y="62179"/>
                </a:lnTo>
                <a:lnTo>
                  <a:pt x="499935" y="62179"/>
                </a:lnTo>
                <a:lnTo>
                  <a:pt x="499935" y="685"/>
                </a:lnTo>
                <a:close/>
              </a:path>
              <a:path w="640715" h="238125">
                <a:moveTo>
                  <a:pt x="512940" y="98983"/>
                </a:moveTo>
                <a:lnTo>
                  <a:pt x="474433" y="98983"/>
                </a:lnTo>
                <a:lnTo>
                  <a:pt x="474433" y="236131"/>
                </a:lnTo>
                <a:lnTo>
                  <a:pt x="512940" y="236131"/>
                </a:lnTo>
                <a:lnTo>
                  <a:pt x="512940" y="221246"/>
                </a:lnTo>
                <a:lnTo>
                  <a:pt x="491070" y="221246"/>
                </a:lnTo>
                <a:lnTo>
                  <a:pt x="491070" y="172351"/>
                </a:lnTo>
                <a:lnTo>
                  <a:pt x="509651" y="172351"/>
                </a:lnTo>
                <a:lnTo>
                  <a:pt x="509651" y="157429"/>
                </a:lnTo>
                <a:lnTo>
                  <a:pt x="491070" y="157429"/>
                </a:lnTo>
                <a:lnTo>
                  <a:pt x="491070" y="113906"/>
                </a:lnTo>
                <a:lnTo>
                  <a:pt x="512940" y="113906"/>
                </a:lnTo>
                <a:lnTo>
                  <a:pt x="512940" y="98983"/>
                </a:lnTo>
                <a:close/>
              </a:path>
              <a:path w="640715" h="238125">
                <a:moveTo>
                  <a:pt x="529412" y="3721"/>
                </a:moveTo>
                <a:lnTo>
                  <a:pt x="524764" y="50"/>
                </a:lnTo>
                <a:lnTo>
                  <a:pt x="521893" y="50"/>
                </a:lnTo>
                <a:lnTo>
                  <a:pt x="521893" y="8343"/>
                </a:lnTo>
                <a:lnTo>
                  <a:pt x="521868" y="54622"/>
                </a:lnTo>
                <a:lnTo>
                  <a:pt x="520801" y="56248"/>
                </a:lnTo>
                <a:lnTo>
                  <a:pt x="516610" y="56248"/>
                </a:lnTo>
                <a:lnTo>
                  <a:pt x="515518" y="54622"/>
                </a:lnTo>
                <a:lnTo>
                  <a:pt x="515543" y="8343"/>
                </a:lnTo>
                <a:lnTo>
                  <a:pt x="516610" y="6718"/>
                </a:lnTo>
                <a:lnTo>
                  <a:pt x="520801" y="6718"/>
                </a:lnTo>
                <a:lnTo>
                  <a:pt x="521893" y="8343"/>
                </a:lnTo>
                <a:lnTo>
                  <a:pt x="521893" y="50"/>
                </a:lnTo>
                <a:lnTo>
                  <a:pt x="512648" y="50"/>
                </a:lnTo>
                <a:lnTo>
                  <a:pt x="508000" y="3721"/>
                </a:lnTo>
                <a:lnTo>
                  <a:pt x="508000" y="59245"/>
                </a:lnTo>
                <a:lnTo>
                  <a:pt x="512521" y="62953"/>
                </a:lnTo>
                <a:lnTo>
                  <a:pt x="524891" y="62953"/>
                </a:lnTo>
                <a:lnTo>
                  <a:pt x="529412" y="59245"/>
                </a:lnTo>
                <a:lnTo>
                  <a:pt x="529412" y="56248"/>
                </a:lnTo>
                <a:lnTo>
                  <a:pt x="529412" y="6718"/>
                </a:lnTo>
                <a:lnTo>
                  <a:pt x="529412" y="3721"/>
                </a:lnTo>
                <a:close/>
              </a:path>
              <a:path w="640715" h="238125">
                <a:moveTo>
                  <a:pt x="558419" y="3721"/>
                </a:moveTo>
                <a:lnTo>
                  <a:pt x="553808" y="50"/>
                </a:lnTo>
                <a:lnTo>
                  <a:pt x="550900" y="50"/>
                </a:lnTo>
                <a:lnTo>
                  <a:pt x="550900" y="8343"/>
                </a:lnTo>
                <a:lnTo>
                  <a:pt x="550875" y="54622"/>
                </a:lnTo>
                <a:lnTo>
                  <a:pt x="549808" y="56248"/>
                </a:lnTo>
                <a:lnTo>
                  <a:pt x="545668" y="56248"/>
                </a:lnTo>
                <a:lnTo>
                  <a:pt x="544525" y="54622"/>
                </a:lnTo>
                <a:lnTo>
                  <a:pt x="544550" y="8343"/>
                </a:lnTo>
                <a:lnTo>
                  <a:pt x="545668" y="6718"/>
                </a:lnTo>
                <a:lnTo>
                  <a:pt x="549808" y="6718"/>
                </a:lnTo>
                <a:lnTo>
                  <a:pt x="550900" y="8343"/>
                </a:lnTo>
                <a:lnTo>
                  <a:pt x="550900" y="50"/>
                </a:lnTo>
                <a:lnTo>
                  <a:pt x="541655" y="50"/>
                </a:lnTo>
                <a:lnTo>
                  <a:pt x="537057" y="3721"/>
                </a:lnTo>
                <a:lnTo>
                  <a:pt x="537057" y="59245"/>
                </a:lnTo>
                <a:lnTo>
                  <a:pt x="541566" y="62953"/>
                </a:lnTo>
                <a:lnTo>
                  <a:pt x="553897" y="62953"/>
                </a:lnTo>
                <a:lnTo>
                  <a:pt x="558419" y="59245"/>
                </a:lnTo>
                <a:lnTo>
                  <a:pt x="558419" y="56248"/>
                </a:lnTo>
                <a:lnTo>
                  <a:pt x="558419" y="6718"/>
                </a:lnTo>
                <a:lnTo>
                  <a:pt x="558419" y="3721"/>
                </a:lnTo>
                <a:close/>
              </a:path>
              <a:path w="640715" h="238125">
                <a:moveTo>
                  <a:pt x="578726" y="99009"/>
                </a:moveTo>
                <a:lnTo>
                  <a:pt x="563613" y="99009"/>
                </a:lnTo>
                <a:lnTo>
                  <a:pt x="563613" y="152666"/>
                </a:lnTo>
                <a:lnTo>
                  <a:pt x="564032" y="180759"/>
                </a:lnTo>
                <a:lnTo>
                  <a:pt x="563613" y="180759"/>
                </a:lnTo>
                <a:lnTo>
                  <a:pt x="547357" y="99009"/>
                </a:lnTo>
                <a:lnTo>
                  <a:pt x="528231" y="99009"/>
                </a:lnTo>
                <a:lnTo>
                  <a:pt x="528231" y="236169"/>
                </a:lnTo>
                <a:lnTo>
                  <a:pt x="543306" y="236169"/>
                </a:lnTo>
                <a:lnTo>
                  <a:pt x="543306" y="164172"/>
                </a:lnTo>
                <a:lnTo>
                  <a:pt x="542874" y="139700"/>
                </a:lnTo>
                <a:lnTo>
                  <a:pt x="543255" y="139700"/>
                </a:lnTo>
                <a:lnTo>
                  <a:pt x="564197" y="236169"/>
                </a:lnTo>
                <a:lnTo>
                  <a:pt x="578726" y="236169"/>
                </a:lnTo>
                <a:lnTo>
                  <a:pt x="578726" y="99009"/>
                </a:lnTo>
                <a:close/>
              </a:path>
              <a:path w="640715" h="238125">
                <a:moveTo>
                  <a:pt x="584339" y="55511"/>
                </a:moveTo>
                <a:lnTo>
                  <a:pt x="574001" y="55511"/>
                </a:lnTo>
                <a:lnTo>
                  <a:pt x="574001" y="685"/>
                </a:lnTo>
                <a:lnTo>
                  <a:pt x="566559" y="685"/>
                </a:lnTo>
                <a:lnTo>
                  <a:pt x="566559" y="62179"/>
                </a:lnTo>
                <a:lnTo>
                  <a:pt x="584339" y="62179"/>
                </a:lnTo>
                <a:lnTo>
                  <a:pt x="584339" y="55511"/>
                </a:lnTo>
                <a:close/>
              </a:path>
              <a:path w="640715" h="238125">
                <a:moveTo>
                  <a:pt x="616432" y="3721"/>
                </a:moveTo>
                <a:lnTo>
                  <a:pt x="611822" y="50"/>
                </a:lnTo>
                <a:lnTo>
                  <a:pt x="608952" y="50"/>
                </a:lnTo>
                <a:lnTo>
                  <a:pt x="608952" y="8343"/>
                </a:lnTo>
                <a:lnTo>
                  <a:pt x="608926" y="54622"/>
                </a:lnTo>
                <a:lnTo>
                  <a:pt x="607860" y="56248"/>
                </a:lnTo>
                <a:lnTo>
                  <a:pt x="603681" y="56248"/>
                </a:lnTo>
                <a:lnTo>
                  <a:pt x="602576" y="54622"/>
                </a:lnTo>
                <a:lnTo>
                  <a:pt x="602602" y="8343"/>
                </a:lnTo>
                <a:lnTo>
                  <a:pt x="603681" y="6718"/>
                </a:lnTo>
                <a:lnTo>
                  <a:pt x="607860" y="6718"/>
                </a:lnTo>
                <a:lnTo>
                  <a:pt x="608952" y="8343"/>
                </a:lnTo>
                <a:lnTo>
                  <a:pt x="608952" y="50"/>
                </a:lnTo>
                <a:lnTo>
                  <a:pt x="599668" y="50"/>
                </a:lnTo>
                <a:lnTo>
                  <a:pt x="595071" y="3721"/>
                </a:lnTo>
                <a:lnTo>
                  <a:pt x="595071" y="59245"/>
                </a:lnTo>
                <a:lnTo>
                  <a:pt x="599579" y="62953"/>
                </a:lnTo>
                <a:lnTo>
                  <a:pt x="611949" y="62953"/>
                </a:lnTo>
                <a:lnTo>
                  <a:pt x="616432" y="59245"/>
                </a:lnTo>
                <a:lnTo>
                  <a:pt x="616432" y="56248"/>
                </a:lnTo>
                <a:lnTo>
                  <a:pt x="616432" y="6718"/>
                </a:lnTo>
                <a:lnTo>
                  <a:pt x="616432" y="3721"/>
                </a:lnTo>
                <a:close/>
              </a:path>
              <a:path w="640715" h="238125">
                <a:moveTo>
                  <a:pt x="640118" y="736"/>
                </a:moveTo>
                <a:lnTo>
                  <a:pt x="622846" y="736"/>
                </a:lnTo>
                <a:lnTo>
                  <a:pt x="622846" y="62217"/>
                </a:lnTo>
                <a:lnTo>
                  <a:pt x="630275" y="62217"/>
                </a:lnTo>
                <a:lnTo>
                  <a:pt x="630275" y="33616"/>
                </a:lnTo>
                <a:lnTo>
                  <a:pt x="638594" y="33616"/>
                </a:lnTo>
                <a:lnTo>
                  <a:pt x="638594" y="26949"/>
                </a:lnTo>
                <a:lnTo>
                  <a:pt x="630275" y="26949"/>
                </a:lnTo>
                <a:lnTo>
                  <a:pt x="630275" y="7404"/>
                </a:lnTo>
                <a:lnTo>
                  <a:pt x="640118" y="7404"/>
                </a:lnTo>
                <a:lnTo>
                  <a:pt x="640118" y="736"/>
                </a:lnTo>
                <a:close/>
              </a:path>
              <a:path w="640715" h="238125">
                <a:moveTo>
                  <a:pt x="640410" y="99009"/>
                </a:moveTo>
                <a:lnTo>
                  <a:pt x="593204" y="99009"/>
                </a:lnTo>
                <a:lnTo>
                  <a:pt x="593204" y="113893"/>
                </a:lnTo>
                <a:lnTo>
                  <a:pt x="608495" y="113893"/>
                </a:lnTo>
                <a:lnTo>
                  <a:pt x="608495" y="236169"/>
                </a:lnTo>
                <a:lnTo>
                  <a:pt x="625170" y="236169"/>
                </a:lnTo>
                <a:lnTo>
                  <a:pt x="625132" y="113893"/>
                </a:lnTo>
                <a:lnTo>
                  <a:pt x="640410" y="113893"/>
                </a:lnTo>
                <a:lnTo>
                  <a:pt x="640410" y="9900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4222" y="6403479"/>
            <a:ext cx="5715" cy="314325"/>
          </a:xfrm>
          <a:custGeom>
            <a:avLst/>
            <a:gdLst/>
            <a:ahLst/>
            <a:cxnLst/>
            <a:rect l="l" t="t" r="r" b="b"/>
            <a:pathLst>
              <a:path w="5715" h="314325">
                <a:moveTo>
                  <a:pt x="5524" y="1257"/>
                </a:moveTo>
                <a:lnTo>
                  <a:pt x="4508" y="1257"/>
                </a:lnTo>
                <a:lnTo>
                  <a:pt x="4508" y="0"/>
                </a:lnTo>
                <a:lnTo>
                  <a:pt x="1054" y="0"/>
                </a:lnTo>
                <a:lnTo>
                  <a:pt x="1054" y="1257"/>
                </a:lnTo>
                <a:lnTo>
                  <a:pt x="0" y="1257"/>
                </a:lnTo>
                <a:lnTo>
                  <a:pt x="0" y="312953"/>
                </a:lnTo>
                <a:lnTo>
                  <a:pt x="596" y="312953"/>
                </a:lnTo>
                <a:lnTo>
                  <a:pt x="596" y="314223"/>
                </a:lnTo>
                <a:lnTo>
                  <a:pt x="4927" y="314223"/>
                </a:lnTo>
                <a:lnTo>
                  <a:pt x="4927" y="312953"/>
                </a:lnTo>
                <a:lnTo>
                  <a:pt x="5524" y="312953"/>
                </a:lnTo>
                <a:lnTo>
                  <a:pt x="5524" y="125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465028" y="6403922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27360" y="0"/>
                </a:moveTo>
                <a:lnTo>
                  <a:pt x="0" y="0"/>
                </a:lnTo>
                <a:lnTo>
                  <a:pt x="0" y="23262"/>
                </a:lnTo>
                <a:lnTo>
                  <a:pt x="27360" y="23262"/>
                </a:lnTo>
                <a:lnTo>
                  <a:pt x="27360" y="0"/>
                </a:lnTo>
                <a:close/>
              </a:path>
            </a:pathLst>
          </a:custGeom>
          <a:solidFill>
            <a:srgbClr val="00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4490" y="6411009"/>
            <a:ext cx="1236846" cy="28388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183068" y="6405626"/>
            <a:ext cx="316230" cy="312420"/>
          </a:xfrm>
          <a:custGeom>
            <a:avLst/>
            <a:gdLst/>
            <a:ahLst/>
            <a:cxnLst/>
            <a:rect l="l" t="t" r="r" b="b"/>
            <a:pathLst>
              <a:path w="316230" h="312420">
                <a:moveTo>
                  <a:pt x="264198" y="143764"/>
                </a:moveTo>
                <a:lnTo>
                  <a:pt x="257327" y="108927"/>
                </a:lnTo>
                <a:lnTo>
                  <a:pt x="236740" y="78308"/>
                </a:lnTo>
                <a:lnTo>
                  <a:pt x="217817" y="97028"/>
                </a:lnTo>
                <a:lnTo>
                  <a:pt x="232524" y="118922"/>
                </a:lnTo>
                <a:lnTo>
                  <a:pt x="237426" y="143802"/>
                </a:lnTo>
                <a:lnTo>
                  <a:pt x="232524" y="168681"/>
                </a:lnTo>
                <a:lnTo>
                  <a:pt x="217817" y="190538"/>
                </a:lnTo>
                <a:lnTo>
                  <a:pt x="217309" y="191033"/>
                </a:lnTo>
                <a:lnTo>
                  <a:pt x="216814" y="191414"/>
                </a:lnTo>
                <a:lnTo>
                  <a:pt x="216306" y="191871"/>
                </a:lnTo>
                <a:lnTo>
                  <a:pt x="235216" y="210591"/>
                </a:lnTo>
                <a:lnTo>
                  <a:pt x="235724" y="210134"/>
                </a:lnTo>
                <a:lnTo>
                  <a:pt x="236232" y="209715"/>
                </a:lnTo>
                <a:lnTo>
                  <a:pt x="236740" y="209219"/>
                </a:lnTo>
                <a:lnTo>
                  <a:pt x="257327" y="178600"/>
                </a:lnTo>
                <a:lnTo>
                  <a:pt x="264198" y="143764"/>
                </a:lnTo>
                <a:close/>
              </a:path>
              <a:path w="316230" h="312420">
                <a:moveTo>
                  <a:pt x="316001" y="121589"/>
                </a:moveTo>
                <a:lnTo>
                  <a:pt x="302196" y="78752"/>
                </a:lnTo>
                <a:lnTo>
                  <a:pt x="274574" y="40995"/>
                </a:lnTo>
                <a:lnTo>
                  <a:pt x="252107" y="24853"/>
                </a:lnTo>
                <a:lnTo>
                  <a:pt x="236385" y="13639"/>
                </a:lnTo>
                <a:lnTo>
                  <a:pt x="193014" y="0"/>
                </a:lnTo>
                <a:lnTo>
                  <a:pt x="147916" y="0"/>
                </a:lnTo>
                <a:lnTo>
                  <a:pt x="104533" y="13639"/>
                </a:lnTo>
                <a:lnTo>
                  <a:pt x="66281" y="40906"/>
                </a:lnTo>
                <a:lnTo>
                  <a:pt x="39839" y="76403"/>
                </a:lnTo>
                <a:lnTo>
                  <a:pt x="25717" y="116611"/>
                </a:lnTo>
                <a:lnTo>
                  <a:pt x="24053" y="155308"/>
                </a:lnTo>
                <a:lnTo>
                  <a:pt x="23964" y="158851"/>
                </a:lnTo>
                <a:lnTo>
                  <a:pt x="34429" y="199707"/>
                </a:lnTo>
                <a:lnTo>
                  <a:pt x="57251" y="236893"/>
                </a:lnTo>
                <a:lnTo>
                  <a:pt x="0" y="293420"/>
                </a:lnTo>
                <a:lnTo>
                  <a:pt x="18910" y="312140"/>
                </a:lnTo>
                <a:lnTo>
                  <a:pt x="95250" y="236766"/>
                </a:lnTo>
                <a:lnTo>
                  <a:pt x="91782" y="234048"/>
                </a:lnTo>
                <a:lnTo>
                  <a:pt x="88404" y="231140"/>
                </a:lnTo>
                <a:lnTo>
                  <a:pt x="59486" y="190284"/>
                </a:lnTo>
                <a:lnTo>
                  <a:pt x="56197" y="181406"/>
                </a:lnTo>
                <a:lnTo>
                  <a:pt x="55727" y="180276"/>
                </a:lnTo>
                <a:lnTo>
                  <a:pt x="54635" y="176898"/>
                </a:lnTo>
                <a:lnTo>
                  <a:pt x="53276" y="171107"/>
                </a:lnTo>
                <a:lnTo>
                  <a:pt x="52857" y="169722"/>
                </a:lnTo>
                <a:lnTo>
                  <a:pt x="52565" y="168275"/>
                </a:lnTo>
                <a:lnTo>
                  <a:pt x="52082" y="166128"/>
                </a:lnTo>
                <a:lnTo>
                  <a:pt x="51803" y="164185"/>
                </a:lnTo>
                <a:lnTo>
                  <a:pt x="50203" y="149669"/>
                </a:lnTo>
                <a:lnTo>
                  <a:pt x="50076" y="147929"/>
                </a:lnTo>
                <a:lnTo>
                  <a:pt x="50114" y="136918"/>
                </a:lnTo>
                <a:lnTo>
                  <a:pt x="50457" y="133248"/>
                </a:lnTo>
                <a:lnTo>
                  <a:pt x="50584" y="131457"/>
                </a:lnTo>
                <a:lnTo>
                  <a:pt x="50787" y="129667"/>
                </a:lnTo>
                <a:lnTo>
                  <a:pt x="51295" y="125907"/>
                </a:lnTo>
                <a:lnTo>
                  <a:pt x="52095" y="121589"/>
                </a:lnTo>
                <a:lnTo>
                  <a:pt x="52273" y="120573"/>
                </a:lnTo>
                <a:lnTo>
                  <a:pt x="53136" y="116611"/>
                </a:lnTo>
                <a:lnTo>
                  <a:pt x="54546" y="111404"/>
                </a:lnTo>
                <a:lnTo>
                  <a:pt x="54965" y="109778"/>
                </a:lnTo>
                <a:lnTo>
                  <a:pt x="55473" y="108115"/>
                </a:lnTo>
                <a:lnTo>
                  <a:pt x="56108" y="106146"/>
                </a:lnTo>
                <a:lnTo>
                  <a:pt x="56832" y="104279"/>
                </a:lnTo>
                <a:lnTo>
                  <a:pt x="57505" y="102362"/>
                </a:lnTo>
                <a:lnTo>
                  <a:pt x="58140" y="100812"/>
                </a:lnTo>
                <a:lnTo>
                  <a:pt x="58724" y="99085"/>
                </a:lnTo>
                <a:lnTo>
                  <a:pt x="59359" y="97650"/>
                </a:lnTo>
                <a:lnTo>
                  <a:pt x="60159" y="95732"/>
                </a:lnTo>
                <a:lnTo>
                  <a:pt x="62776" y="90398"/>
                </a:lnTo>
                <a:lnTo>
                  <a:pt x="63500" y="88887"/>
                </a:lnTo>
                <a:lnTo>
                  <a:pt x="65354" y="85521"/>
                </a:lnTo>
                <a:lnTo>
                  <a:pt x="68605" y="80352"/>
                </a:lnTo>
                <a:lnTo>
                  <a:pt x="69367" y="79006"/>
                </a:lnTo>
                <a:lnTo>
                  <a:pt x="70167" y="77762"/>
                </a:lnTo>
                <a:lnTo>
                  <a:pt x="71602" y="75679"/>
                </a:lnTo>
                <a:lnTo>
                  <a:pt x="74777" y="71551"/>
                </a:lnTo>
                <a:lnTo>
                  <a:pt x="75615" y="70510"/>
                </a:lnTo>
                <a:lnTo>
                  <a:pt x="76288" y="69469"/>
                </a:lnTo>
                <a:lnTo>
                  <a:pt x="77177" y="68465"/>
                </a:lnTo>
                <a:lnTo>
                  <a:pt x="79667" y="65468"/>
                </a:lnTo>
                <a:lnTo>
                  <a:pt x="82334" y="62509"/>
                </a:lnTo>
                <a:lnTo>
                  <a:pt x="85153" y="59715"/>
                </a:lnTo>
                <a:lnTo>
                  <a:pt x="125031" y="33566"/>
                </a:lnTo>
                <a:lnTo>
                  <a:pt x="170395" y="24853"/>
                </a:lnTo>
                <a:lnTo>
                  <a:pt x="215760" y="33566"/>
                </a:lnTo>
                <a:lnTo>
                  <a:pt x="255651" y="59715"/>
                </a:lnTo>
                <a:lnTo>
                  <a:pt x="282105" y="99085"/>
                </a:lnTo>
                <a:lnTo>
                  <a:pt x="290931" y="143891"/>
                </a:lnTo>
                <a:lnTo>
                  <a:pt x="282105" y="188696"/>
                </a:lnTo>
                <a:lnTo>
                  <a:pt x="255651" y="228092"/>
                </a:lnTo>
                <a:lnTo>
                  <a:pt x="254635" y="228930"/>
                </a:lnTo>
                <a:lnTo>
                  <a:pt x="254139" y="229387"/>
                </a:lnTo>
                <a:lnTo>
                  <a:pt x="273088" y="248107"/>
                </a:lnTo>
                <a:lnTo>
                  <a:pt x="273596" y="247599"/>
                </a:lnTo>
                <a:lnTo>
                  <a:pt x="274104" y="247230"/>
                </a:lnTo>
                <a:lnTo>
                  <a:pt x="274574" y="246722"/>
                </a:lnTo>
                <a:lnTo>
                  <a:pt x="302196" y="208965"/>
                </a:lnTo>
                <a:lnTo>
                  <a:pt x="315976" y="166230"/>
                </a:lnTo>
                <a:lnTo>
                  <a:pt x="316001" y="121589"/>
                </a:lnTo>
                <a:close/>
              </a:path>
            </a:pathLst>
          </a:custGeom>
          <a:solidFill>
            <a:srgbClr val="00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3063" y="6430341"/>
            <a:ext cx="205791" cy="23806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31955" y="6461453"/>
            <a:ext cx="502461" cy="7896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53739" y="6461466"/>
            <a:ext cx="183496" cy="7894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28357" y="6576538"/>
            <a:ext cx="85342" cy="7894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733862" y="6577706"/>
            <a:ext cx="8890" cy="76835"/>
          </a:xfrm>
          <a:custGeom>
            <a:avLst/>
            <a:gdLst/>
            <a:ahLst/>
            <a:cxnLst/>
            <a:rect l="l" t="t" r="r" b="b"/>
            <a:pathLst>
              <a:path w="8890" h="76834">
                <a:moveTo>
                  <a:pt x="7631" y="0"/>
                </a:moveTo>
                <a:lnTo>
                  <a:pt x="980" y="0"/>
                </a:lnTo>
                <a:lnTo>
                  <a:pt x="0" y="961"/>
                </a:lnTo>
                <a:lnTo>
                  <a:pt x="0" y="2059"/>
                </a:lnTo>
                <a:lnTo>
                  <a:pt x="0" y="75652"/>
                </a:lnTo>
                <a:lnTo>
                  <a:pt x="980" y="76614"/>
                </a:lnTo>
                <a:lnTo>
                  <a:pt x="7631" y="76614"/>
                </a:lnTo>
                <a:lnTo>
                  <a:pt x="8681" y="75652"/>
                </a:lnTo>
                <a:lnTo>
                  <a:pt x="8681" y="961"/>
                </a:lnTo>
                <a:lnTo>
                  <a:pt x="7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68734" y="6576538"/>
            <a:ext cx="202524" cy="78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91807" y="6576552"/>
            <a:ext cx="80231" cy="7881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1112364" y="6579847"/>
            <a:ext cx="22225" cy="74930"/>
          </a:xfrm>
          <a:custGeom>
            <a:avLst/>
            <a:gdLst/>
            <a:ahLst/>
            <a:cxnLst/>
            <a:rect l="l" t="t" r="r" b="b"/>
            <a:pathLst>
              <a:path w="22225" h="74929">
                <a:moveTo>
                  <a:pt x="21633" y="13524"/>
                </a:moveTo>
                <a:lnTo>
                  <a:pt x="13511" y="13524"/>
                </a:lnTo>
                <a:lnTo>
                  <a:pt x="13512" y="73387"/>
                </a:lnTo>
                <a:lnTo>
                  <a:pt x="14352" y="74417"/>
                </a:lnTo>
                <a:lnTo>
                  <a:pt x="20723" y="74417"/>
                </a:lnTo>
                <a:lnTo>
                  <a:pt x="21633" y="73387"/>
                </a:lnTo>
                <a:lnTo>
                  <a:pt x="21633" y="13524"/>
                </a:lnTo>
                <a:close/>
              </a:path>
              <a:path w="22225" h="74929">
                <a:moveTo>
                  <a:pt x="20722" y="0"/>
                </a:moveTo>
                <a:lnTo>
                  <a:pt x="16592" y="0"/>
                </a:lnTo>
                <a:lnTo>
                  <a:pt x="980" y="14897"/>
                </a:lnTo>
                <a:lnTo>
                  <a:pt x="420" y="15377"/>
                </a:lnTo>
                <a:lnTo>
                  <a:pt x="0" y="16407"/>
                </a:lnTo>
                <a:lnTo>
                  <a:pt x="700" y="17299"/>
                </a:lnTo>
                <a:lnTo>
                  <a:pt x="2870" y="19702"/>
                </a:lnTo>
                <a:lnTo>
                  <a:pt x="3640" y="20457"/>
                </a:lnTo>
                <a:lnTo>
                  <a:pt x="4480" y="20320"/>
                </a:lnTo>
                <a:lnTo>
                  <a:pt x="5551" y="19634"/>
                </a:lnTo>
                <a:lnTo>
                  <a:pt x="13511" y="13592"/>
                </a:lnTo>
                <a:lnTo>
                  <a:pt x="21633" y="13524"/>
                </a:lnTo>
                <a:lnTo>
                  <a:pt x="21633" y="961"/>
                </a:lnTo>
                <a:lnTo>
                  <a:pt x="20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55910" y="6576882"/>
            <a:ext cx="176845" cy="7850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40880" y="6384701"/>
            <a:ext cx="353970" cy="347234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1498961" y="6401003"/>
            <a:ext cx="5715" cy="317500"/>
          </a:xfrm>
          <a:custGeom>
            <a:avLst/>
            <a:gdLst/>
            <a:ahLst/>
            <a:cxnLst/>
            <a:rect l="l" t="t" r="r" b="b"/>
            <a:pathLst>
              <a:path w="5715" h="317500">
                <a:moveTo>
                  <a:pt x="5461" y="1270"/>
                </a:moveTo>
                <a:lnTo>
                  <a:pt x="4318" y="1270"/>
                </a:lnTo>
                <a:lnTo>
                  <a:pt x="4318" y="0"/>
                </a:lnTo>
                <a:lnTo>
                  <a:pt x="1270" y="0"/>
                </a:lnTo>
                <a:lnTo>
                  <a:pt x="1270" y="1270"/>
                </a:lnTo>
                <a:lnTo>
                  <a:pt x="0" y="1270"/>
                </a:lnTo>
                <a:lnTo>
                  <a:pt x="0" y="316230"/>
                </a:lnTo>
                <a:lnTo>
                  <a:pt x="596" y="316230"/>
                </a:lnTo>
                <a:lnTo>
                  <a:pt x="596" y="317500"/>
                </a:lnTo>
                <a:lnTo>
                  <a:pt x="4851" y="317500"/>
                </a:lnTo>
                <a:lnTo>
                  <a:pt x="4851" y="316230"/>
                </a:lnTo>
                <a:lnTo>
                  <a:pt x="5461" y="316230"/>
                </a:lnTo>
                <a:lnTo>
                  <a:pt x="5461" y="127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70543" y="432308"/>
            <a:ext cx="154685" cy="16014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70543" y="191928"/>
            <a:ext cx="154685" cy="1547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02D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02D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187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70" y="278701"/>
            <a:ext cx="234956" cy="23450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0543" y="432308"/>
            <a:ext cx="154685" cy="1601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0543" y="191928"/>
            <a:ext cx="154685" cy="1547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187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680" y="77850"/>
            <a:ext cx="8237855" cy="596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002D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0147" y="2564129"/>
            <a:ext cx="5530215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44210" y="629145"/>
              <a:ext cx="417195" cy="207010"/>
            </a:xfrm>
            <a:custGeom>
              <a:avLst/>
              <a:gdLst/>
              <a:ahLst/>
              <a:cxnLst/>
              <a:rect l="l" t="t" r="r" b="b"/>
              <a:pathLst>
                <a:path w="417195" h="207009">
                  <a:moveTo>
                    <a:pt x="71793" y="78282"/>
                  </a:moveTo>
                  <a:lnTo>
                    <a:pt x="71716" y="32245"/>
                  </a:lnTo>
                  <a:lnTo>
                    <a:pt x="70002" y="21945"/>
                  </a:lnTo>
                  <a:lnTo>
                    <a:pt x="69481" y="18808"/>
                  </a:lnTo>
                  <a:lnTo>
                    <a:pt x="62992" y="8674"/>
                  </a:lnTo>
                  <a:lnTo>
                    <a:pt x="52628" y="2260"/>
                  </a:lnTo>
                  <a:lnTo>
                    <a:pt x="46621" y="1295"/>
                  </a:lnTo>
                  <a:lnTo>
                    <a:pt x="46621" y="26212"/>
                  </a:lnTo>
                  <a:lnTo>
                    <a:pt x="46621" y="84378"/>
                  </a:lnTo>
                  <a:lnTo>
                    <a:pt x="42875" y="88671"/>
                  </a:lnTo>
                  <a:lnTo>
                    <a:pt x="25107" y="88671"/>
                  </a:lnTo>
                  <a:lnTo>
                    <a:pt x="25107" y="21945"/>
                  </a:lnTo>
                  <a:lnTo>
                    <a:pt x="42799" y="21945"/>
                  </a:lnTo>
                  <a:lnTo>
                    <a:pt x="46621" y="26212"/>
                  </a:lnTo>
                  <a:lnTo>
                    <a:pt x="46621" y="1295"/>
                  </a:lnTo>
                  <a:lnTo>
                    <a:pt x="38760" y="25"/>
                  </a:lnTo>
                  <a:lnTo>
                    <a:pt x="0" y="25"/>
                  </a:lnTo>
                  <a:lnTo>
                    <a:pt x="0" y="206654"/>
                  </a:lnTo>
                  <a:lnTo>
                    <a:pt x="25107" y="206654"/>
                  </a:lnTo>
                  <a:lnTo>
                    <a:pt x="25107" y="110515"/>
                  </a:lnTo>
                  <a:lnTo>
                    <a:pt x="38836" y="110515"/>
                  </a:lnTo>
                  <a:lnTo>
                    <a:pt x="52743" y="108280"/>
                  </a:lnTo>
                  <a:lnTo>
                    <a:pt x="63093" y="101854"/>
                  </a:lnTo>
                  <a:lnTo>
                    <a:pt x="69557" y="91706"/>
                  </a:lnTo>
                  <a:lnTo>
                    <a:pt x="70065" y="88671"/>
                  </a:lnTo>
                  <a:lnTo>
                    <a:pt x="71793" y="78282"/>
                  </a:lnTo>
                  <a:close/>
                </a:path>
                <a:path w="417195" h="207009">
                  <a:moveTo>
                    <a:pt x="374510" y="184200"/>
                  </a:moveTo>
                  <a:lnTo>
                    <a:pt x="339775" y="184200"/>
                  </a:lnTo>
                  <a:lnTo>
                    <a:pt x="339775" y="25"/>
                  </a:lnTo>
                  <a:lnTo>
                    <a:pt x="314731" y="25"/>
                  </a:lnTo>
                  <a:lnTo>
                    <a:pt x="314731" y="206654"/>
                  </a:lnTo>
                  <a:lnTo>
                    <a:pt x="374510" y="206654"/>
                  </a:lnTo>
                  <a:lnTo>
                    <a:pt x="374510" y="184200"/>
                  </a:lnTo>
                  <a:close/>
                </a:path>
                <a:path w="417195" h="207009">
                  <a:moveTo>
                    <a:pt x="416852" y="0"/>
                  </a:moveTo>
                  <a:lnTo>
                    <a:pt x="391744" y="0"/>
                  </a:lnTo>
                  <a:lnTo>
                    <a:pt x="391744" y="206654"/>
                  </a:lnTo>
                  <a:lnTo>
                    <a:pt x="416852" y="206654"/>
                  </a:lnTo>
                  <a:lnTo>
                    <a:pt x="416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1064" y="629163"/>
              <a:ext cx="96247" cy="2066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30659" y="627100"/>
              <a:ext cx="492125" cy="211454"/>
            </a:xfrm>
            <a:custGeom>
              <a:avLst/>
              <a:gdLst/>
              <a:ahLst/>
              <a:cxnLst/>
              <a:rect l="l" t="t" r="r" b="b"/>
              <a:pathLst>
                <a:path w="492125" h="211455">
                  <a:moveTo>
                    <a:pt x="213639" y="105486"/>
                  </a:moveTo>
                  <a:lnTo>
                    <a:pt x="205232" y="64477"/>
                  </a:lnTo>
                  <a:lnTo>
                    <a:pt x="188455" y="39928"/>
                  </a:lnTo>
                  <a:lnTo>
                    <a:pt x="188455" y="105410"/>
                  </a:lnTo>
                  <a:lnTo>
                    <a:pt x="182029" y="136753"/>
                  </a:lnTo>
                  <a:lnTo>
                    <a:pt x="164515" y="162382"/>
                  </a:lnTo>
                  <a:lnTo>
                    <a:pt x="138569" y="179679"/>
                  </a:lnTo>
                  <a:lnTo>
                    <a:pt x="106819" y="186016"/>
                  </a:lnTo>
                  <a:lnTo>
                    <a:pt x="75069" y="179679"/>
                  </a:lnTo>
                  <a:lnTo>
                    <a:pt x="49110" y="162382"/>
                  </a:lnTo>
                  <a:lnTo>
                    <a:pt x="31597" y="136753"/>
                  </a:lnTo>
                  <a:lnTo>
                    <a:pt x="25171" y="105410"/>
                  </a:lnTo>
                  <a:lnTo>
                    <a:pt x="31597" y="74066"/>
                  </a:lnTo>
                  <a:lnTo>
                    <a:pt x="49110" y="48437"/>
                  </a:lnTo>
                  <a:lnTo>
                    <a:pt x="75069" y="31153"/>
                  </a:lnTo>
                  <a:lnTo>
                    <a:pt x="106819" y="24803"/>
                  </a:lnTo>
                  <a:lnTo>
                    <a:pt x="138569" y="31153"/>
                  </a:lnTo>
                  <a:lnTo>
                    <a:pt x="164515" y="48437"/>
                  </a:lnTo>
                  <a:lnTo>
                    <a:pt x="182029" y="74066"/>
                  </a:lnTo>
                  <a:lnTo>
                    <a:pt x="188455" y="105410"/>
                  </a:lnTo>
                  <a:lnTo>
                    <a:pt x="188455" y="39928"/>
                  </a:lnTo>
                  <a:lnTo>
                    <a:pt x="182321" y="30937"/>
                  </a:lnTo>
                  <a:lnTo>
                    <a:pt x="173113" y="24803"/>
                  </a:lnTo>
                  <a:lnTo>
                    <a:pt x="148361" y="8305"/>
                  </a:lnTo>
                  <a:lnTo>
                    <a:pt x="106819" y="0"/>
                  </a:lnTo>
                  <a:lnTo>
                    <a:pt x="65278" y="8305"/>
                  </a:lnTo>
                  <a:lnTo>
                    <a:pt x="31318" y="30937"/>
                  </a:lnTo>
                  <a:lnTo>
                    <a:pt x="8407" y="64477"/>
                  </a:lnTo>
                  <a:lnTo>
                    <a:pt x="0" y="105486"/>
                  </a:lnTo>
                  <a:lnTo>
                    <a:pt x="8407" y="146507"/>
                  </a:lnTo>
                  <a:lnTo>
                    <a:pt x="31318" y="180035"/>
                  </a:lnTo>
                  <a:lnTo>
                    <a:pt x="65278" y="202653"/>
                  </a:lnTo>
                  <a:lnTo>
                    <a:pt x="106819" y="210959"/>
                  </a:lnTo>
                  <a:lnTo>
                    <a:pt x="148361" y="202653"/>
                  </a:lnTo>
                  <a:lnTo>
                    <a:pt x="173329" y="186016"/>
                  </a:lnTo>
                  <a:lnTo>
                    <a:pt x="182321" y="180035"/>
                  </a:lnTo>
                  <a:lnTo>
                    <a:pt x="205232" y="146507"/>
                  </a:lnTo>
                  <a:lnTo>
                    <a:pt x="213639" y="105486"/>
                  </a:lnTo>
                  <a:close/>
                </a:path>
                <a:path w="492125" h="211455">
                  <a:moveTo>
                    <a:pt x="491718" y="2044"/>
                  </a:moveTo>
                  <a:lnTo>
                    <a:pt x="466623" y="2044"/>
                  </a:lnTo>
                  <a:lnTo>
                    <a:pt x="466623" y="208699"/>
                  </a:lnTo>
                  <a:lnTo>
                    <a:pt x="491718" y="208699"/>
                  </a:lnTo>
                  <a:lnTo>
                    <a:pt x="491718" y="2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1489" y="890858"/>
              <a:ext cx="82023" cy="206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4287" y="890858"/>
              <a:ext cx="96291" cy="2066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4721" y="890858"/>
              <a:ext cx="76069" cy="206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1929" y="888673"/>
              <a:ext cx="171553" cy="2112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57337" y="890858"/>
              <a:ext cx="58419" cy="207010"/>
            </a:xfrm>
            <a:custGeom>
              <a:avLst/>
              <a:gdLst/>
              <a:ahLst/>
              <a:cxnLst/>
              <a:rect l="l" t="t" r="r" b="b"/>
              <a:pathLst>
                <a:path w="58420" h="207009">
                  <a:moveTo>
                    <a:pt x="58015" y="0"/>
                  </a:moveTo>
                  <a:lnTo>
                    <a:pt x="0" y="0"/>
                  </a:lnTo>
                  <a:lnTo>
                    <a:pt x="0" y="206649"/>
                  </a:lnTo>
                  <a:lnTo>
                    <a:pt x="58015" y="206649"/>
                  </a:lnTo>
                  <a:lnTo>
                    <a:pt x="58015" y="184194"/>
                  </a:lnTo>
                  <a:lnTo>
                    <a:pt x="25000" y="184194"/>
                  </a:lnTo>
                  <a:lnTo>
                    <a:pt x="25000" y="110519"/>
                  </a:lnTo>
                  <a:lnTo>
                    <a:pt x="53053" y="110519"/>
                  </a:lnTo>
                  <a:lnTo>
                    <a:pt x="53053" y="88065"/>
                  </a:lnTo>
                  <a:lnTo>
                    <a:pt x="25000" y="88065"/>
                  </a:lnTo>
                  <a:lnTo>
                    <a:pt x="25000" y="22448"/>
                  </a:lnTo>
                  <a:lnTo>
                    <a:pt x="58015" y="22448"/>
                  </a:lnTo>
                  <a:lnTo>
                    <a:pt x="58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81" y="890858"/>
              <a:ext cx="96247" cy="2066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59056" y="890858"/>
              <a:ext cx="58419" cy="207010"/>
            </a:xfrm>
            <a:custGeom>
              <a:avLst/>
              <a:gdLst/>
              <a:ahLst/>
              <a:cxnLst/>
              <a:rect l="l" t="t" r="r" b="b"/>
              <a:pathLst>
                <a:path w="58420" h="207009">
                  <a:moveTo>
                    <a:pt x="58015" y="0"/>
                  </a:moveTo>
                  <a:lnTo>
                    <a:pt x="0" y="0"/>
                  </a:lnTo>
                  <a:lnTo>
                    <a:pt x="0" y="206649"/>
                  </a:lnTo>
                  <a:lnTo>
                    <a:pt x="58015" y="206649"/>
                  </a:lnTo>
                  <a:lnTo>
                    <a:pt x="58015" y="184194"/>
                  </a:lnTo>
                  <a:lnTo>
                    <a:pt x="25063" y="184194"/>
                  </a:lnTo>
                  <a:lnTo>
                    <a:pt x="25063" y="110519"/>
                  </a:lnTo>
                  <a:lnTo>
                    <a:pt x="53053" y="110519"/>
                  </a:lnTo>
                  <a:lnTo>
                    <a:pt x="53053" y="88065"/>
                  </a:lnTo>
                  <a:lnTo>
                    <a:pt x="25063" y="88065"/>
                  </a:lnTo>
                  <a:lnTo>
                    <a:pt x="25063" y="22448"/>
                  </a:lnTo>
                  <a:lnTo>
                    <a:pt x="58015" y="22448"/>
                  </a:lnTo>
                  <a:lnTo>
                    <a:pt x="58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0099" y="890858"/>
              <a:ext cx="76081" cy="20664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37998" y="890866"/>
              <a:ext cx="71120" cy="207010"/>
            </a:xfrm>
            <a:custGeom>
              <a:avLst/>
              <a:gdLst/>
              <a:ahLst/>
              <a:cxnLst/>
              <a:rect l="l" t="t" r="r" b="b"/>
              <a:pathLst>
                <a:path w="71120" h="207009">
                  <a:moveTo>
                    <a:pt x="71120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23025" y="22440"/>
                  </a:lnTo>
                  <a:lnTo>
                    <a:pt x="23025" y="206641"/>
                  </a:lnTo>
                  <a:lnTo>
                    <a:pt x="48145" y="206641"/>
                  </a:lnTo>
                  <a:lnTo>
                    <a:pt x="48145" y="22440"/>
                  </a:lnTo>
                  <a:lnTo>
                    <a:pt x="71120" y="22440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8203" y="741692"/>
              <a:ext cx="330472" cy="948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55168" y="627036"/>
              <a:ext cx="2227580" cy="473075"/>
            </a:xfrm>
            <a:custGeom>
              <a:avLst/>
              <a:gdLst/>
              <a:ahLst/>
              <a:cxnLst/>
              <a:rect l="l" t="t" r="r" b="b"/>
              <a:pathLst>
                <a:path w="2227579" h="473075">
                  <a:moveTo>
                    <a:pt x="8331" y="1816"/>
                  </a:moveTo>
                  <a:lnTo>
                    <a:pt x="6489" y="0"/>
                  </a:lnTo>
                  <a:lnTo>
                    <a:pt x="1917" y="0"/>
                  </a:lnTo>
                  <a:lnTo>
                    <a:pt x="0" y="1816"/>
                  </a:lnTo>
                  <a:lnTo>
                    <a:pt x="0" y="470928"/>
                  </a:lnTo>
                  <a:lnTo>
                    <a:pt x="1917" y="472732"/>
                  </a:lnTo>
                  <a:lnTo>
                    <a:pt x="4203" y="472732"/>
                  </a:lnTo>
                  <a:lnTo>
                    <a:pt x="6426" y="472732"/>
                  </a:lnTo>
                  <a:lnTo>
                    <a:pt x="8331" y="470928"/>
                  </a:lnTo>
                  <a:lnTo>
                    <a:pt x="8331" y="1816"/>
                  </a:lnTo>
                  <a:close/>
                </a:path>
                <a:path w="2227579" h="473075">
                  <a:moveTo>
                    <a:pt x="2226665" y="54140"/>
                  </a:moveTo>
                  <a:lnTo>
                    <a:pt x="2186089" y="54140"/>
                  </a:lnTo>
                  <a:lnTo>
                    <a:pt x="2186089" y="190080"/>
                  </a:lnTo>
                  <a:lnTo>
                    <a:pt x="2226665" y="190080"/>
                  </a:lnTo>
                  <a:lnTo>
                    <a:pt x="2226665" y="54140"/>
                  </a:lnTo>
                  <a:close/>
                </a:path>
                <a:path w="2227579" h="473075">
                  <a:moveTo>
                    <a:pt x="2227046" y="0"/>
                  </a:moveTo>
                  <a:lnTo>
                    <a:pt x="2185835" y="0"/>
                  </a:lnTo>
                  <a:lnTo>
                    <a:pt x="2185835" y="35039"/>
                  </a:lnTo>
                  <a:lnTo>
                    <a:pt x="2227046" y="35039"/>
                  </a:lnTo>
                  <a:lnTo>
                    <a:pt x="2227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9203" y="637705"/>
              <a:ext cx="1863559" cy="4277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5461" y="747571"/>
              <a:ext cx="70499" cy="19926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909562" y="627024"/>
              <a:ext cx="478790" cy="473075"/>
            </a:xfrm>
            <a:custGeom>
              <a:avLst/>
              <a:gdLst/>
              <a:ahLst/>
              <a:cxnLst/>
              <a:rect l="l" t="t" r="r" b="b"/>
              <a:pathLst>
                <a:path w="478790" h="473075">
                  <a:moveTo>
                    <a:pt x="478713" y="219316"/>
                  </a:moveTo>
                  <a:lnTo>
                    <a:pt x="474649" y="177457"/>
                  </a:lnTo>
                  <a:lnTo>
                    <a:pt x="462457" y="136855"/>
                  </a:lnTo>
                  <a:lnTo>
                    <a:pt x="442125" y="98729"/>
                  </a:lnTo>
                  <a:lnTo>
                    <a:pt x="438327" y="94145"/>
                  </a:lnTo>
                  <a:lnTo>
                    <a:pt x="438327" y="219354"/>
                  </a:lnTo>
                  <a:lnTo>
                    <a:pt x="432422" y="264845"/>
                  </a:lnTo>
                  <a:lnTo>
                    <a:pt x="414705" y="307936"/>
                  </a:lnTo>
                  <a:lnTo>
                    <a:pt x="385178" y="346189"/>
                  </a:lnTo>
                  <a:lnTo>
                    <a:pt x="384416" y="346862"/>
                  </a:lnTo>
                  <a:lnTo>
                    <a:pt x="383654" y="347459"/>
                  </a:lnTo>
                  <a:lnTo>
                    <a:pt x="383032" y="348030"/>
                  </a:lnTo>
                  <a:lnTo>
                    <a:pt x="354457" y="319811"/>
                  </a:lnTo>
                  <a:lnTo>
                    <a:pt x="317919" y="344868"/>
                  </a:lnTo>
                  <a:lnTo>
                    <a:pt x="276758" y="357187"/>
                  </a:lnTo>
                  <a:lnTo>
                    <a:pt x="234111" y="356781"/>
                  </a:lnTo>
                  <a:lnTo>
                    <a:pt x="193141" y="343649"/>
                  </a:lnTo>
                  <a:lnTo>
                    <a:pt x="156997" y="317779"/>
                  </a:lnTo>
                  <a:lnTo>
                    <a:pt x="130530" y="281584"/>
                  </a:lnTo>
                  <a:lnTo>
                    <a:pt x="117284" y="240512"/>
                  </a:lnTo>
                  <a:lnTo>
                    <a:pt x="117284" y="197815"/>
                  </a:lnTo>
                  <a:lnTo>
                    <a:pt x="130530" y="156756"/>
                  </a:lnTo>
                  <a:lnTo>
                    <a:pt x="156997" y="120548"/>
                  </a:lnTo>
                  <a:lnTo>
                    <a:pt x="193675" y="94411"/>
                  </a:lnTo>
                  <a:lnTo>
                    <a:pt x="235280" y="81330"/>
                  </a:lnTo>
                  <a:lnTo>
                    <a:pt x="278511" y="81330"/>
                  </a:lnTo>
                  <a:lnTo>
                    <a:pt x="320090" y="94411"/>
                  </a:lnTo>
                  <a:lnTo>
                    <a:pt x="356743" y="120548"/>
                  </a:lnTo>
                  <a:lnTo>
                    <a:pt x="385191" y="92557"/>
                  </a:lnTo>
                  <a:lnTo>
                    <a:pt x="414705" y="130784"/>
                  </a:lnTo>
                  <a:lnTo>
                    <a:pt x="432422" y="173863"/>
                  </a:lnTo>
                  <a:lnTo>
                    <a:pt x="438327" y="219354"/>
                  </a:lnTo>
                  <a:lnTo>
                    <a:pt x="438327" y="94145"/>
                  </a:lnTo>
                  <a:lnTo>
                    <a:pt x="413677" y="64350"/>
                  </a:lnTo>
                  <a:lnTo>
                    <a:pt x="413740" y="64198"/>
                  </a:lnTo>
                  <a:lnTo>
                    <a:pt x="383755" y="40005"/>
                  </a:lnTo>
                  <a:lnTo>
                    <a:pt x="378942" y="36106"/>
                  </a:lnTo>
                  <a:lnTo>
                    <a:pt x="340347" y="16040"/>
                  </a:lnTo>
                  <a:lnTo>
                    <a:pt x="299224" y="4013"/>
                  </a:lnTo>
                  <a:lnTo>
                    <a:pt x="256832" y="0"/>
                  </a:lnTo>
                  <a:lnTo>
                    <a:pt x="214439" y="4013"/>
                  </a:lnTo>
                  <a:lnTo>
                    <a:pt x="173316" y="16040"/>
                  </a:lnTo>
                  <a:lnTo>
                    <a:pt x="167068" y="19291"/>
                  </a:lnTo>
                  <a:lnTo>
                    <a:pt x="167068" y="63334"/>
                  </a:lnTo>
                  <a:lnTo>
                    <a:pt x="128562" y="92379"/>
                  </a:lnTo>
                  <a:lnTo>
                    <a:pt x="98983" y="130632"/>
                  </a:lnTo>
                  <a:lnTo>
                    <a:pt x="98679" y="131381"/>
                  </a:lnTo>
                  <a:lnTo>
                    <a:pt x="98679" y="307073"/>
                  </a:lnTo>
                  <a:lnTo>
                    <a:pt x="97891" y="305777"/>
                  </a:lnTo>
                  <a:lnTo>
                    <a:pt x="89636" y="289229"/>
                  </a:lnTo>
                  <a:lnTo>
                    <a:pt x="89192" y="288251"/>
                  </a:lnTo>
                  <a:lnTo>
                    <a:pt x="87718" y="284784"/>
                  </a:lnTo>
                  <a:lnTo>
                    <a:pt x="84670" y="275894"/>
                  </a:lnTo>
                  <a:lnTo>
                    <a:pt x="83972" y="274154"/>
                  </a:lnTo>
                  <a:lnTo>
                    <a:pt x="83400" y="272351"/>
                  </a:lnTo>
                  <a:lnTo>
                    <a:pt x="82321" y="269113"/>
                  </a:lnTo>
                  <a:lnTo>
                    <a:pt x="81368" y="265049"/>
                  </a:lnTo>
                  <a:lnTo>
                    <a:pt x="98679" y="307073"/>
                  </a:lnTo>
                  <a:lnTo>
                    <a:pt x="98679" y="131381"/>
                  </a:lnTo>
                  <a:lnTo>
                    <a:pt x="81432" y="173215"/>
                  </a:lnTo>
                  <a:lnTo>
                    <a:pt x="82194" y="170421"/>
                  </a:lnTo>
                  <a:lnTo>
                    <a:pt x="82829" y="167932"/>
                  </a:lnTo>
                  <a:lnTo>
                    <a:pt x="83591" y="165455"/>
                  </a:lnTo>
                  <a:lnTo>
                    <a:pt x="84543" y="162521"/>
                  </a:lnTo>
                  <a:lnTo>
                    <a:pt x="85623" y="159651"/>
                  </a:lnTo>
                  <a:lnTo>
                    <a:pt x="86639" y="156794"/>
                  </a:lnTo>
                  <a:lnTo>
                    <a:pt x="87591" y="154457"/>
                  </a:lnTo>
                  <a:lnTo>
                    <a:pt x="88417" y="152044"/>
                  </a:lnTo>
                  <a:lnTo>
                    <a:pt x="89446" y="149707"/>
                  </a:lnTo>
                  <a:lnTo>
                    <a:pt x="90652" y="146773"/>
                  </a:lnTo>
                  <a:lnTo>
                    <a:pt x="94589" y="138785"/>
                  </a:lnTo>
                  <a:lnTo>
                    <a:pt x="95681" y="136525"/>
                  </a:lnTo>
                  <a:lnTo>
                    <a:pt x="98475" y="131406"/>
                  </a:lnTo>
                  <a:lnTo>
                    <a:pt x="100317" y="128460"/>
                  </a:lnTo>
                  <a:lnTo>
                    <a:pt x="102158" y="125603"/>
                  </a:lnTo>
                  <a:lnTo>
                    <a:pt x="103378" y="123647"/>
                  </a:lnTo>
                  <a:lnTo>
                    <a:pt x="104521" y="121615"/>
                  </a:lnTo>
                  <a:lnTo>
                    <a:pt x="105727" y="119722"/>
                  </a:lnTo>
                  <a:lnTo>
                    <a:pt x="107886" y="116560"/>
                  </a:lnTo>
                  <a:lnTo>
                    <a:pt x="110312" y="113474"/>
                  </a:lnTo>
                  <a:lnTo>
                    <a:pt x="112661" y="110388"/>
                  </a:lnTo>
                  <a:lnTo>
                    <a:pt x="113931" y="108800"/>
                  </a:lnTo>
                  <a:lnTo>
                    <a:pt x="114947" y="107213"/>
                  </a:lnTo>
                  <a:lnTo>
                    <a:pt x="116281" y="105714"/>
                  </a:lnTo>
                  <a:lnTo>
                    <a:pt x="167030" y="63347"/>
                  </a:lnTo>
                  <a:lnTo>
                    <a:pt x="167068" y="19291"/>
                  </a:lnTo>
                  <a:lnTo>
                    <a:pt x="134696" y="36106"/>
                  </a:lnTo>
                  <a:lnTo>
                    <a:pt x="99872" y="64198"/>
                  </a:lnTo>
                  <a:lnTo>
                    <a:pt x="81153" y="87198"/>
                  </a:lnTo>
                  <a:lnTo>
                    <a:pt x="81153" y="174205"/>
                  </a:lnTo>
                  <a:lnTo>
                    <a:pt x="81153" y="264121"/>
                  </a:lnTo>
                  <a:lnTo>
                    <a:pt x="80276" y="260375"/>
                  </a:lnTo>
                  <a:lnTo>
                    <a:pt x="79641" y="258267"/>
                  </a:lnTo>
                  <a:lnTo>
                    <a:pt x="79197" y="256082"/>
                  </a:lnTo>
                  <a:lnTo>
                    <a:pt x="78498" y="252996"/>
                  </a:lnTo>
                  <a:lnTo>
                    <a:pt x="78054" y="249897"/>
                  </a:lnTo>
                  <a:lnTo>
                    <a:pt x="76784" y="241922"/>
                  </a:lnTo>
                  <a:lnTo>
                    <a:pt x="76466" y="239509"/>
                  </a:lnTo>
                  <a:lnTo>
                    <a:pt x="76149" y="236562"/>
                  </a:lnTo>
                  <a:lnTo>
                    <a:pt x="75895" y="233553"/>
                  </a:lnTo>
                  <a:lnTo>
                    <a:pt x="75641" y="228053"/>
                  </a:lnTo>
                  <a:lnTo>
                    <a:pt x="75450" y="225425"/>
                  </a:lnTo>
                  <a:lnTo>
                    <a:pt x="75425" y="219989"/>
                  </a:lnTo>
                  <a:lnTo>
                    <a:pt x="81153" y="264121"/>
                  </a:lnTo>
                  <a:lnTo>
                    <a:pt x="81153" y="174205"/>
                  </a:lnTo>
                  <a:lnTo>
                    <a:pt x="75412" y="218478"/>
                  </a:lnTo>
                  <a:lnTo>
                    <a:pt x="75387" y="211556"/>
                  </a:lnTo>
                  <a:lnTo>
                    <a:pt x="75514" y="208838"/>
                  </a:lnTo>
                  <a:lnTo>
                    <a:pt x="76022" y="203352"/>
                  </a:lnTo>
                  <a:lnTo>
                    <a:pt x="76212" y="200634"/>
                  </a:lnTo>
                  <a:lnTo>
                    <a:pt x="76530" y="197916"/>
                  </a:lnTo>
                  <a:lnTo>
                    <a:pt x="77292" y="192265"/>
                  </a:lnTo>
                  <a:lnTo>
                    <a:pt x="78308" y="186855"/>
                  </a:lnTo>
                  <a:lnTo>
                    <a:pt x="78752" y="184213"/>
                  </a:lnTo>
                  <a:lnTo>
                    <a:pt x="79959" y="178638"/>
                  </a:lnTo>
                  <a:lnTo>
                    <a:pt x="81153" y="174205"/>
                  </a:lnTo>
                  <a:lnTo>
                    <a:pt x="81153" y="87198"/>
                  </a:lnTo>
                  <a:lnTo>
                    <a:pt x="69519" y="101485"/>
                  </a:lnTo>
                  <a:lnTo>
                    <a:pt x="48641" y="143014"/>
                  </a:lnTo>
                  <a:lnTo>
                    <a:pt x="37236" y="187223"/>
                  </a:lnTo>
                  <a:lnTo>
                    <a:pt x="35293" y="232537"/>
                  </a:lnTo>
                  <a:lnTo>
                    <a:pt x="42811" y="277393"/>
                  </a:lnTo>
                  <a:lnTo>
                    <a:pt x="59804" y="320217"/>
                  </a:lnTo>
                  <a:lnTo>
                    <a:pt x="86258" y="359448"/>
                  </a:lnTo>
                  <a:lnTo>
                    <a:pt x="0" y="444639"/>
                  </a:lnTo>
                  <a:lnTo>
                    <a:pt x="28498" y="472821"/>
                  </a:lnTo>
                  <a:lnTo>
                    <a:pt x="143510" y="359295"/>
                  </a:lnTo>
                  <a:lnTo>
                    <a:pt x="138303" y="355219"/>
                  </a:lnTo>
                  <a:lnTo>
                    <a:pt x="133210" y="350774"/>
                  </a:lnTo>
                  <a:lnTo>
                    <a:pt x="128435" y="346036"/>
                  </a:lnTo>
                  <a:lnTo>
                    <a:pt x="116763" y="333349"/>
                  </a:lnTo>
                  <a:lnTo>
                    <a:pt x="106603" y="319900"/>
                  </a:lnTo>
                  <a:lnTo>
                    <a:pt x="99695" y="308724"/>
                  </a:lnTo>
                  <a:lnTo>
                    <a:pt x="128562" y="346036"/>
                  </a:lnTo>
                  <a:lnTo>
                    <a:pt x="166852" y="374967"/>
                  </a:lnTo>
                  <a:lnTo>
                    <a:pt x="209956" y="392455"/>
                  </a:lnTo>
                  <a:lnTo>
                    <a:pt x="255511" y="398500"/>
                  </a:lnTo>
                  <a:lnTo>
                    <a:pt x="301129" y="393115"/>
                  </a:lnTo>
                  <a:lnTo>
                    <a:pt x="344449" y="376301"/>
                  </a:lnTo>
                  <a:lnTo>
                    <a:pt x="382917" y="348183"/>
                  </a:lnTo>
                  <a:lnTo>
                    <a:pt x="411454" y="376389"/>
                  </a:lnTo>
                  <a:lnTo>
                    <a:pt x="412216" y="375640"/>
                  </a:lnTo>
                  <a:lnTo>
                    <a:pt x="412978" y="375043"/>
                  </a:lnTo>
                  <a:lnTo>
                    <a:pt x="413677" y="374281"/>
                  </a:lnTo>
                  <a:lnTo>
                    <a:pt x="442125" y="339902"/>
                  </a:lnTo>
                  <a:lnTo>
                    <a:pt x="462457" y="301790"/>
                  </a:lnTo>
                  <a:lnTo>
                    <a:pt x="474649" y="261175"/>
                  </a:lnTo>
                  <a:lnTo>
                    <a:pt x="478713" y="2193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71913" y="6013830"/>
              <a:ext cx="2008251" cy="67519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425821" y="2860929"/>
            <a:ext cx="580390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650" b="1" spc="360" dirty="0">
                <a:solidFill>
                  <a:srgbClr val="FFFFFF"/>
                </a:solidFill>
                <a:latin typeface="Calibri"/>
                <a:cs typeface="Calibri"/>
              </a:rPr>
              <a:t>PROFESSIONISTI,</a:t>
            </a:r>
            <a:r>
              <a:rPr sz="265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450" dirty="0">
                <a:solidFill>
                  <a:srgbClr val="FFFFFF"/>
                </a:solidFill>
                <a:latin typeface="Calibri"/>
                <a:cs typeface="Calibri"/>
              </a:rPr>
              <a:t>ALLA</a:t>
            </a:r>
            <a:r>
              <a:rPr sz="26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430" dirty="0">
                <a:solidFill>
                  <a:srgbClr val="FFFFFF"/>
                </a:solidFill>
                <a:latin typeface="Calibri"/>
                <a:cs typeface="Calibri"/>
              </a:rPr>
              <a:t>RICERCA </a:t>
            </a:r>
            <a:r>
              <a:rPr sz="2650" b="1" spc="34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650" b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38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5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370" dirty="0">
                <a:solidFill>
                  <a:srgbClr val="FFFFFF"/>
                </a:solidFill>
                <a:latin typeface="Calibri"/>
                <a:cs typeface="Calibri"/>
              </a:rPr>
              <a:t>EQUILIBRIO</a:t>
            </a:r>
            <a:r>
              <a:rPr sz="26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385" dirty="0">
                <a:solidFill>
                  <a:srgbClr val="FFFFFF"/>
                </a:solidFill>
                <a:latin typeface="Calibri"/>
                <a:cs typeface="Calibri"/>
              </a:rPr>
              <a:t>TRA </a:t>
            </a:r>
            <a:r>
              <a:rPr sz="2650" b="1" spc="390" dirty="0">
                <a:solidFill>
                  <a:srgbClr val="FFFFFF"/>
                </a:solidFill>
                <a:latin typeface="Calibri"/>
                <a:cs typeface="Calibri"/>
              </a:rPr>
              <a:t>TRADIZIONE</a:t>
            </a:r>
            <a:r>
              <a:rPr sz="26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4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5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375" dirty="0">
                <a:solidFill>
                  <a:srgbClr val="FFFFFF"/>
                </a:solidFill>
                <a:latin typeface="Calibri"/>
                <a:cs typeface="Calibri"/>
              </a:rPr>
              <a:t>INNOVAZIONE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0"/>
            <a:ext cx="5616575" cy="6858000"/>
            <a:chOff x="0" y="0"/>
            <a:chExt cx="5616575" cy="6858000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4131310" cy="6858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38013" y="1973072"/>
              <a:ext cx="178308" cy="3550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38013" y="1697354"/>
              <a:ext cx="164591" cy="32613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425821" y="4972939"/>
            <a:ext cx="1760220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Convegno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i="1" spc="55" dirty="0">
                <a:solidFill>
                  <a:srgbClr val="FFFFFF"/>
                </a:solidFill>
                <a:latin typeface="Century Gothic"/>
                <a:cs typeface="Century Gothic"/>
              </a:rPr>
              <a:t>Edizione</a:t>
            </a:r>
            <a:r>
              <a:rPr sz="14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i="1" spc="75" dirty="0">
                <a:solidFill>
                  <a:srgbClr val="FFFFFF"/>
                </a:solidFill>
                <a:latin typeface="Century Gothic"/>
                <a:cs typeface="Century Gothic"/>
              </a:rPr>
              <a:t>2024-</a:t>
            </a:r>
            <a:r>
              <a:rPr sz="14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731002" y="2099564"/>
            <a:ext cx="544703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0" spc="50" dirty="0">
                <a:solidFill>
                  <a:srgbClr val="92D7E0"/>
                </a:solidFill>
                <a:latin typeface="Century Gothic"/>
                <a:cs typeface="Century Gothic"/>
              </a:rPr>
              <a:t>Osservatorio</a:t>
            </a:r>
            <a:r>
              <a:rPr sz="1700" b="0" spc="145" dirty="0">
                <a:solidFill>
                  <a:srgbClr val="92D7E0"/>
                </a:solidFill>
                <a:latin typeface="Century Gothic"/>
                <a:cs typeface="Century Gothic"/>
              </a:rPr>
              <a:t> </a:t>
            </a:r>
            <a:r>
              <a:rPr sz="1700" b="0" spc="100" dirty="0">
                <a:solidFill>
                  <a:srgbClr val="92D7E0"/>
                </a:solidFill>
                <a:latin typeface="Century Gothic"/>
                <a:cs typeface="Century Gothic"/>
              </a:rPr>
              <a:t>Professionisti</a:t>
            </a:r>
            <a:r>
              <a:rPr sz="1700" b="0" spc="155" dirty="0">
                <a:solidFill>
                  <a:srgbClr val="92D7E0"/>
                </a:solidFill>
                <a:latin typeface="Century Gothic"/>
                <a:cs typeface="Century Gothic"/>
              </a:rPr>
              <a:t> </a:t>
            </a:r>
            <a:r>
              <a:rPr sz="1700" b="0" dirty="0">
                <a:solidFill>
                  <a:srgbClr val="92D7E0"/>
                </a:solidFill>
                <a:latin typeface="Century Gothic"/>
                <a:cs typeface="Century Gothic"/>
              </a:rPr>
              <a:t>e</a:t>
            </a:r>
            <a:r>
              <a:rPr sz="1700" b="0" spc="90" dirty="0">
                <a:solidFill>
                  <a:srgbClr val="92D7E0"/>
                </a:solidFill>
                <a:latin typeface="Century Gothic"/>
                <a:cs typeface="Century Gothic"/>
              </a:rPr>
              <a:t> </a:t>
            </a:r>
            <a:r>
              <a:rPr sz="1700" b="0" dirty="0">
                <a:solidFill>
                  <a:srgbClr val="92D7E0"/>
                </a:solidFill>
                <a:latin typeface="Century Gothic"/>
                <a:cs typeface="Century Gothic"/>
              </a:rPr>
              <a:t>Innovazione</a:t>
            </a:r>
            <a:r>
              <a:rPr sz="1700" b="0" spc="160" dirty="0">
                <a:solidFill>
                  <a:srgbClr val="92D7E0"/>
                </a:solidFill>
                <a:latin typeface="Century Gothic"/>
                <a:cs typeface="Century Gothic"/>
              </a:rPr>
              <a:t> </a:t>
            </a:r>
            <a:r>
              <a:rPr sz="1700" b="0" spc="45" dirty="0">
                <a:solidFill>
                  <a:srgbClr val="92D7E0"/>
                </a:solidFill>
                <a:latin typeface="Century Gothic"/>
                <a:cs typeface="Century Gothic"/>
              </a:rPr>
              <a:t>Digitale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31002" y="1828292"/>
            <a:ext cx="96774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10" dirty="0">
                <a:solidFill>
                  <a:srgbClr val="92D7E0"/>
                </a:solidFill>
                <a:latin typeface="Century Gothic"/>
                <a:cs typeface="Century Gothic"/>
              </a:rPr>
              <a:t>01.07.2025</a:t>
            </a:r>
            <a:endParaRPr sz="14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873"/>
            <a:ext cx="6530975" cy="0"/>
          </a:xfrm>
          <a:custGeom>
            <a:avLst/>
            <a:gdLst/>
            <a:ahLst/>
            <a:cxnLst/>
            <a:rect l="l" t="t" r="r" b="b"/>
            <a:pathLst>
              <a:path w="6530975">
                <a:moveTo>
                  <a:pt x="0" y="0"/>
                </a:moveTo>
                <a:lnTo>
                  <a:pt x="653046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70" y="278701"/>
            <a:ext cx="234956" cy="23450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0453" y="6403951"/>
            <a:ext cx="640715" cy="314325"/>
            <a:chOff x="210453" y="6403951"/>
            <a:chExt cx="640715" cy="314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453" y="6403951"/>
              <a:ext cx="383784" cy="1400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0489" y="6480047"/>
              <a:ext cx="640715" cy="238125"/>
            </a:xfrm>
            <a:custGeom>
              <a:avLst/>
              <a:gdLst/>
              <a:ahLst/>
              <a:cxnLst/>
              <a:rect l="l" t="t" r="r" b="b"/>
              <a:pathLst>
                <a:path w="640715" h="238125">
                  <a:moveTo>
                    <a:pt x="63931" y="98996"/>
                  </a:moveTo>
                  <a:lnTo>
                    <a:pt x="41300" y="98996"/>
                  </a:lnTo>
                  <a:lnTo>
                    <a:pt x="32181" y="198132"/>
                  </a:lnTo>
                  <a:lnTo>
                    <a:pt x="31750" y="198132"/>
                  </a:lnTo>
                  <a:lnTo>
                    <a:pt x="22682" y="98996"/>
                  </a:lnTo>
                  <a:lnTo>
                    <a:pt x="0" y="98996"/>
                  </a:lnTo>
                  <a:lnTo>
                    <a:pt x="0" y="236156"/>
                  </a:lnTo>
                  <a:lnTo>
                    <a:pt x="15113" y="236156"/>
                  </a:lnTo>
                  <a:lnTo>
                    <a:pt x="15113" y="166243"/>
                  </a:lnTo>
                  <a:lnTo>
                    <a:pt x="14909" y="139687"/>
                  </a:lnTo>
                  <a:lnTo>
                    <a:pt x="15328" y="139687"/>
                  </a:lnTo>
                  <a:lnTo>
                    <a:pt x="24828" y="236156"/>
                  </a:lnTo>
                  <a:lnTo>
                    <a:pt x="39192" y="236156"/>
                  </a:lnTo>
                  <a:lnTo>
                    <a:pt x="48641" y="139687"/>
                  </a:lnTo>
                  <a:lnTo>
                    <a:pt x="49022" y="139687"/>
                  </a:lnTo>
                  <a:lnTo>
                    <a:pt x="48856" y="236156"/>
                  </a:lnTo>
                  <a:lnTo>
                    <a:pt x="63931" y="236156"/>
                  </a:lnTo>
                  <a:lnTo>
                    <a:pt x="63931" y="98996"/>
                  </a:lnTo>
                  <a:close/>
                </a:path>
                <a:path w="640715" h="238125">
                  <a:moveTo>
                    <a:pt x="132270" y="236156"/>
                  </a:moveTo>
                  <a:lnTo>
                    <a:pt x="128130" y="202133"/>
                  </a:lnTo>
                  <a:lnTo>
                    <a:pt x="126390" y="187794"/>
                  </a:lnTo>
                  <a:lnTo>
                    <a:pt x="119126" y="128054"/>
                  </a:lnTo>
                  <a:lnTo>
                    <a:pt x="115595" y="98996"/>
                  </a:lnTo>
                  <a:lnTo>
                    <a:pt x="110947" y="98996"/>
                  </a:lnTo>
                  <a:lnTo>
                    <a:pt x="110947" y="187794"/>
                  </a:lnTo>
                  <a:lnTo>
                    <a:pt x="98361" y="187794"/>
                  </a:lnTo>
                  <a:lnTo>
                    <a:pt x="102844" y="146773"/>
                  </a:lnTo>
                  <a:lnTo>
                    <a:pt x="104533" y="128054"/>
                  </a:lnTo>
                  <a:lnTo>
                    <a:pt x="104952" y="128054"/>
                  </a:lnTo>
                  <a:lnTo>
                    <a:pt x="106680" y="146773"/>
                  </a:lnTo>
                  <a:lnTo>
                    <a:pt x="110947" y="187794"/>
                  </a:lnTo>
                  <a:lnTo>
                    <a:pt x="110947" y="98996"/>
                  </a:lnTo>
                  <a:lnTo>
                    <a:pt x="94475" y="98996"/>
                  </a:lnTo>
                  <a:lnTo>
                    <a:pt x="77800" y="236156"/>
                  </a:lnTo>
                  <a:lnTo>
                    <a:pt x="93294" y="236156"/>
                  </a:lnTo>
                  <a:lnTo>
                    <a:pt x="97015" y="202133"/>
                  </a:lnTo>
                  <a:lnTo>
                    <a:pt x="112509" y="202133"/>
                  </a:lnTo>
                  <a:lnTo>
                    <a:pt x="116014" y="236156"/>
                  </a:lnTo>
                  <a:lnTo>
                    <a:pt x="132270" y="236156"/>
                  </a:lnTo>
                  <a:close/>
                </a:path>
                <a:path w="640715" h="238125">
                  <a:moveTo>
                    <a:pt x="196824" y="99009"/>
                  </a:moveTo>
                  <a:lnTo>
                    <a:pt x="181749" y="99009"/>
                  </a:lnTo>
                  <a:lnTo>
                    <a:pt x="181749" y="152666"/>
                  </a:lnTo>
                  <a:lnTo>
                    <a:pt x="182130" y="180759"/>
                  </a:lnTo>
                  <a:lnTo>
                    <a:pt x="181749" y="180759"/>
                  </a:lnTo>
                  <a:lnTo>
                    <a:pt x="165493" y="99009"/>
                  </a:lnTo>
                  <a:lnTo>
                    <a:pt x="146316" y="99009"/>
                  </a:lnTo>
                  <a:lnTo>
                    <a:pt x="146316" y="236169"/>
                  </a:lnTo>
                  <a:lnTo>
                    <a:pt x="161442" y="236169"/>
                  </a:lnTo>
                  <a:lnTo>
                    <a:pt x="161442" y="164172"/>
                  </a:lnTo>
                  <a:lnTo>
                    <a:pt x="160972" y="139700"/>
                  </a:lnTo>
                  <a:lnTo>
                    <a:pt x="161353" y="139700"/>
                  </a:lnTo>
                  <a:lnTo>
                    <a:pt x="182295" y="236169"/>
                  </a:lnTo>
                  <a:lnTo>
                    <a:pt x="196824" y="236169"/>
                  </a:lnTo>
                  <a:lnTo>
                    <a:pt x="196824" y="99009"/>
                  </a:lnTo>
                  <a:close/>
                </a:path>
                <a:path w="640715" h="238125">
                  <a:moveTo>
                    <a:pt x="265303" y="236156"/>
                  </a:moveTo>
                  <a:lnTo>
                    <a:pt x="261175" y="202133"/>
                  </a:lnTo>
                  <a:lnTo>
                    <a:pt x="259422" y="187794"/>
                  </a:lnTo>
                  <a:lnTo>
                    <a:pt x="252158" y="128054"/>
                  </a:lnTo>
                  <a:lnTo>
                    <a:pt x="248627" y="98996"/>
                  </a:lnTo>
                  <a:lnTo>
                    <a:pt x="243979" y="98996"/>
                  </a:lnTo>
                  <a:lnTo>
                    <a:pt x="243979" y="187794"/>
                  </a:lnTo>
                  <a:lnTo>
                    <a:pt x="231406" y="187794"/>
                  </a:lnTo>
                  <a:lnTo>
                    <a:pt x="235877" y="146773"/>
                  </a:lnTo>
                  <a:lnTo>
                    <a:pt x="237566" y="128054"/>
                  </a:lnTo>
                  <a:lnTo>
                    <a:pt x="237985" y="128054"/>
                  </a:lnTo>
                  <a:lnTo>
                    <a:pt x="239725" y="146773"/>
                  </a:lnTo>
                  <a:lnTo>
                    <a:pt x="243979" y="187794"/>
                  </a:lnTo>
                  <a:lnTo>
                    <a:pt x="243979" y="98996"/>
                  </a:lnTo>
                  <a:lnTo>
                    <a:pt x="227520" y="98996"/>
                  </a:lnTo>
                  <a:lnTo>
                    <a:pt x="210845" y="236156"/>
                  </a:lnTo>
                  <a:lnTo>
                    <a:pt x="226339" y="236156"/>
                  </a:lnTo>
                  <a:lnTo>
                    <a:pt x="230047" y="202133"/>
                  </a:lnTo>
                  <a:lnTo>
                    <a:pt x="245541" y="202133"/>
                  </a:lnTo>
                  <a:lnTo>
                    <a:pt x="249047" y="236156"/>
                  </a:lnTo>
                  <a:lnTo>
                    <a:pt x="265303" y="236156"/>
                  </a:lnTo>
                  <a:close/>
                </a:path>
                <a:path w="640715" h="238125">
                  <a:moveTo>
                    <a:pt x="324713" y="118935"/>
                  </a:moveTo>
                  <a:lnTo>
                    <a:pt x="322986" y="110032"/>
                  </a:lnTo>
                  <a:lnTo>
                    <a:pt x="318173" y="103301"/>
                  </a:lnTo>
                  <a:lnTo>
                    <a:pt x="310819" y="99034"/>
                  </a:lnTo>
                  <a:lnTo>
                    <a:pt x="301498" y="97548"/>
                  </a:lnTo>
                  <a:lnTo>
                    <a:pt x="292100" y="99034"/>
                  </a:lnTo>
                  <a:lnTo>
                    <a:pt x="284619" y="103301"/>
                  </a:lnTo>
                  <a:lnTo>
                    <a:pt x="279679" y="110032"/>
                  </a:lnTo>
                  <a:lnTo>
                    <a:pt x="277888" y="118935"/>
                  </a:lnTo>
                  <a:lnTo>
                    <a:pt x="277888" y="216357"/>
                  </a:lnTo>
                  <a:lnTo>
                    <a:pt x="279361" y="225272"/>
                  </a:lnTo>
                  <a:lnTo>
                    <a:pt x="283375" y="232003"/>
                  </a:lnTo>
                  <a:lnTo>
                    <a:pt x="289394" y="236258"/>
                  </a:lnTo>
                  <a:lnTo>
                    <a:pt x="296849" y="237744"/>
                  </a:lnTo>
                  <a:lnTo>
                    <a:pt x="304025" y="237744"/>
                  </a:lnTo>
                  <a:lnTo>
                    <a:pt x="308076" y="234492"/>
                  </a:lnTo>
                  <a:lnTo>
                    <a:pt x="310019" y="229908"/>
                  </a:lnTo>
                  <a:lnTo>
                    <a:pt x="310019" y="236207"/>
                  </a:lnTo>
                  <a:lnTo>
                    <a:pt x="324713" y="236207"/>
                  </a:lnTo>
                  <a:lnTo>
                    <a:pt x="324713" y="163626"/>
                  </a:lnTo>
                  <a:lnTo>
                    <a:pt x="300685" y="163626"/>
                  </a:lnTo>
                  <a:lnTo>
                    <a:pt x="300685" y="179044"/>
                  </a:lnTo>
                  <a:lnTo>
                    <a:pt x="308457" y="179044"/>
                  </a:lnTo>
                  <a:lnTo>
                    <a:pt x="308457" y="219113"/>
                  </a:lnTo>
                  <a:lnTo>
                    <a:pt x="306095" y="222732"/>
                  </a:lnTo>
                  <a:lnTo>
                    <a:pt x="296811" y="222732"/>
                  </a:lnTo>
                  <a:lnTo>
                    <a:pt x="294436" y="219151"/>
                  </a:lnTo>
                  <a:lnTo>
                    <a:pt x="294436" y="116052"/>
                  </a:lnTo>
                  <a:lnTo>
                    <a:pt x="296811" y="112382"/>
                  </a:lnTo>
                  <a:lnTo>
                    <a:pt x="306095" y="112382"/>
                  </a:lnTo>
                  <a:lnTo>
                    <a:pt x="308457" y="116014"/>
                  </a:lnTo>
                  <a:lnTo>
                    <a:pt x="308457" y="150279"/>
                  </a:lnTo>
                  <a:lnTo>
                    <a:pt x="324713" y="150279"/>
                  </a:lnTo>
                  <a:lnTo>
                    <a:pt x="324713" y="118935"/>
                  </a:lnTo>
                  <a:close/>
                </a:path>
                <a:path w="640715" h="238125">
                  <a:moveTo>
                    <a:pt x="379056" y="98996"/>
                  </a:moveTo>
                  <a:lnTo>
                    <a:pt x="340550" y="98996"/>
                  </a:lnTo>
                  <a:lnTo>
                    <a:pt x="340550" y="236156"/>
                  </a:lnTo>
                  <a:lnTo>
                    <a:pt x="379056" y="236156"/>
                  </a:lnTo>
                  <a:lnTo>
                    <a:pt x="379056" y="221272"/>
                  </a:lnTo>
                  <a:lnTo>
                    <a:pt x="357136" y="221272"/>
                  </a:lnTo>
                  <a:lnTo>
                    <a:pt x="357136" y="172364"/>
                  </a:lnTo>
                  <a:lnTo>
                    <a:pt x="375767" y="172364"/>
                  </a:lnTo>
                  <a:lnTo>
                    <a:pt x="375767" y="157441"/>
                  </a:lnTo>
                  <a:lnTo>
                    <a:pt x="357136" y="157441"/>
                  </a:lnTo>
                  <a:lnTo>
                    <a:pt x="357136" y="113880"/>
                  </a:lnTo>
                  <a:lnTo>
                    <a:pt x="379056" y="113880"/>
                  </a:lnTo>
                  <a:lnTo>
                    <a:pt x="379056" y="98996"/>
                  </a:lnTo>
                  <a:close/>
                </a:path>
                <a:path w="640715" h="238125">
                  <a:moveTo>
                    <a:pt x="441413" y="3632"/>
                  </a:moveTo>
                  <a:lnTo>
                    <a:pt x="436981" y="38"/>
                  </a:lnTo>
                  <a:lnTo>
                    <a:pt x="424903" y="38"/>
                  </a:lnTo>
                  <a:lnTo>
                    <a:pt x="420814" y="3632"/>
                  </a:lnTo>
                  <a:lnTo>
                    <a:pt x="420814" y="24892"/>
                  </a:lnTo>
                  <a:lnTo>
                    <a:pt x="422376" y="26936"/>
                  </a:lnTo>
                  <a:lnTo>
                    <a:pt x="433476" y="38849"/>
                  </a:lnTo>
                  <a:lnTo>
                    <a:pt x="433984" y="39941"/>
                  </a:lnTo>
                  <a:lnTo>
                    <a:pt x="433946" y="42900"/>
                  </a:lnTo>
                  <a:lnTo>
                    <a:pt x="433946" y="54660"/>
                  </a:lnTo>
                  <a:lnTo>
                    <a:pt x="433057" y="56197"/>
                  </a:lnTo>
                  <a:lnTo>
                    <a:pt x="428917" y="56197"/>
                  </a:lnTo>
                  <a:lnTo>
                    <a:pt x="428078" y="54660"/>
                  </a:lnTo>
                  <a:lnTo>
                    <a:pt x="428078" y="38188"/>
                  </a:lnTo>
                  <a:lnTo>
                    <a:pt x="420776" y="38188"/>
                  </a:lnTo>
                  <a:lnTo>
                    <a:pt x="420776" y="59245"/>
                  </a:lnTo>
                  <a:lnTo>
                    <a:pt x="424903" y="62826"/>
                  </a:lnTo>
                  <a:lnTo>
                    <a:pt x="437070" y="62826"/>
                  </a:lnTo>
                  <a:lnTo>
                    <a:pt x="441413" y="59245"/>
                  </a:lnTo>
                  <a:lnTo>
                    <a:pt x="441413" y="36398"/>
                  </a:lnTo>
                  <a:lnTo>
                    <a:pt x="439851" y="34353"/>
                  </a:lnTo>
                  <a:lnTo>
                    <a:pt x="428752" y="22428"/>
                  </a:lnTo>
                  <a:lnTo>
                    <a:pt x="428244" y="21348"/>
                  </a:lnTo>
                  <a:lnTo>
                    <a:pt x="428244" y="8255"/>
                  </a:lnTo>
                  <a:lnTo>
                    <a:pt x="429133" y="6667"/>
                  </a:lnTo>
                  <a:lnTo>
                    <a:pt x="433273" y="6667"/>
                  </a:lnTo>
                  <a:lnTo>
                    <a:pt x="434111" y="8255"/>
                  </a:lnTo>
                  <a:lnTo>
                    <a:pt x="434111" y="23685"/>
                  </a:lnTo>
                  <a:lnTo>
                    <a:pt x="441413" y="23685"/>
                  </a:lnTo>
                  <a:lnTo>
                    <a:pt x="441413" y="3632"/>
                  </a:lnTo>
                  <a:close/>
                </a:path>
                <a:path w="640715" h="238125">
                  <a:moveTo>
                    <a:pt x="458216" y="98996"/>
                  </a:moveTo>
                  <a:lnTo>
                    <a:pt x="435597" y="98996"/>
                  </a:lnTo>
                  <a:lnTo>
                    <a:pt x="426466" y="198132"/>
                  </a:lnTo>
                  <a:lnTo>
                    <a:pt x="426085" y="198132"/>
                  </a:lnTo>
                  <a:lnTo>
                    <a:pt x="416966" y="98996"/>
                  </a:lnTo>
                  <a:lnTo>
                    <a:pt x="394335" y="98996"/>
                  </a:lnTo>
                  <a:lnTo>
                    <a:pt x="394335" y="236156"/>
                  </a:lnTo>
                  <a:lnTo>
                    <a:pt x="409409" y="236156"/>
                  </a:lnTo>
                  <a:lnTo>
                    <a:pt x="409409" y="166243"/>
                  </a:lnTo>
                  <a:lnTo>
                    <a:pt x="409206" y="139687"/>
                  </a:lnTo>
                  <a:lnTo>
                    <a:pt x="409625" y="139687"/>
                  </a:lnTo>
                  <a:lnTo>
                    <a:pt x="419125" y="236156"/>
                  </a:lnTo>
                  <a:lnTo>
                    <a:pt x="433476" y="236156"/>
                  </a:lnTo>
                  <a:lnTo>
                    <a:pt x="442937" y="139687"/>
                  </a:lnTo>
                  <a:lnTo>
                    <a:pt x="443357" y="139687"/>
                  </a:lnTo>
                  <a:lnTo>
                    <a:pt x="443153" y="166243"/>
                  </a:lnTo>
                  <a:lnTo>
                    <a:pt x="443153" y="236156"/>
                  </a:lnTo>
                  <a:lnTo>
                    <a:pt x="458216" y="236156"/>
                  </a:lnTo>
                  <a:lnTo>
                    <a:pt x="458216" y="98996"/>
                  </a:lnTo>
                  <a:close/>
                </a:path>
                <a:path w="640715" h="238125">
                  <a:moveTo>
                    <a:pt x="469620" y="3670"/>
                  </a:moveTo>
                  <a:lnTo>
                    <a:pt x="465404" y="0"/>
                  </a:lnTo>
                  <a:lnTo>
                    <a:pt x="453237" y="0"/>
                  </a:lnTo>
                  <a:lnTo>
                    <a:pt x="448805" y="3670"/>
                  </a:lnTo>
                  <a:lnTo>
                    <a:pt x="448805" y="59207"/>
                  </a:lnTo>
                  <a:lnTo>
                    <a:pt x="453110" y="62877"/>
                  </a:lnTo>
                  <a:lnTo>
                    <a:pt x="465480" y="62877"/>
                  </a:lnTo>
                  <a:lnTo>
                    <a:pt x="469620" y="59207"/>
                  </a:lnTo>
                  <a:lnTo>
                    <a:pt x="469620" y="38188"/>
                  </a:lnTo>
                  <a:lnTo>
                    <a:pt x="462356" y="38188"/>
                  </a:lnTo>
                  <a:lnTo>
                    <a:pt x="462356" y="54533"/>
                  </a:lnTo>
                  <a:lnTo>
                    <a:pt x="461391" y="56197"/>
                  </a:lnTo>
                  <a:lnTo>
                    <a:pt x="457212" y="56197"/>
                  </a:lnTo>
                  <a:lnTo>
                    <a:pt x="456285" y="54571"/>
                  </a:lnTo>
                  <a:lnTo>
                    <a:pt x="456285" y="8343"/>
                  </a:lnTo>
                  <a:lnTo>
                    <a:pt x="457212" y="6680"/>
                  </a:lnTo>
                  <a:lnTo>
                    <a:pt x="461391" y="6680"/>
                  </a:lnTo>
                  <a:lnTo>
                    <a:pt x="462356" y="8305"/>
                  </a:lnTo>
                  <a:lnTo>
                    <a:pt x="462356" y="23647"/>
                  </a:lnTo>
                  <a:lnTo>
                    <a:pt x="469620" y="23647"/>
                  </a:lnTo>
                  <a:lnTo>
                    <a:pt x="469620" y="3670"/>
                  </a:lnTo>
                  <a:close/>
                </a:path>
                <a:path w="640715" h="238125">
                  <a:moveTo>
                    <a:pt x="499935" y="685"/>
                  </a:moveTo>
                  <a:lnTo>
                    <a:pt x="492467" y="685"/>
                  </a:lnTo>
                  <a:lnTo>
                    <a:pt x="492467" y="26873"/>
                  </a:lnTo>
                  <a:lnTo>
                    <a:pt x="485076" y="26873"/>
                  </a:lnTo>
                  <a:lnTo>
                    <a:pt x="485076" y="685"/>
                  </a:lnTo>
                  <a:lnTo>
                    <a:pt x="477647" y="685"/>
                  </a:lnTo>
                  <a:lnTo>
                    <a:pt x="477647" y="62179"/>
                  </a:lnTo>
                  <a:lnTo>
                    <a:pt x="485076" y="62179"/>
                  </a:lnTo>
                  <a:lnTo>
                    <a:pt x="485076" y="33578"/>
                  </a:lnTo>
                  <a:lnTo>
                    <a:pt x="492467" y="33578"/>
                  </a:lnTo>
                  <a:lnTo>
                    <a:pt x="492467" y="62179"/>
                  </a:lnTo>
                  <a:lnTo>
                    <a:pt x="499935" y="62179"/>
                  </a:lnTo>
                  <a:lnTo>
                    <a:pt x="499935" y="685"/>
                  </a:lnTo>
                  <a:close/>
                </a:path>
                <a:path w="640715" h="238125">
                  <a:moveTo>
                    <a:pt x="512940" y="98983"/>
                  </a:moveTo>
                  <a:lnTo>
                    <a:pt x="474433" y="98983"/>
                  </a:lnTo>
                  <a:lnTo>
                    <a:pt x="474433" y="236131"/>
                  </a:lnTo>
                  <a:lnTo>
                    <a:pt x="512940" y="236131"/>
                  </a:lnTo>
                  <a:lnTo>
                    <a:pt x="512940" y="221246"/>
                  </a:lnTo>
                  <a:lnTo>
                    <a:pt x="491070" y="221246"/>
                  </a:lnTo>
                  <a:lnTo>
                    <a:pt x="491070" y="172351"/>
                  </a:lnTo>
                  <a:lnTo>
                    <a:pt x="509651" y="172351"/>
                  </a:lnTo>
                  <a:lnTo>
                    <a:pt x="509651" y="157429"/>
                  </a:lnTo>
                  <a:lnTo>
                    <a:pt x="491070" y="157429"/>
                  </a:lnTo>
                  <a:lnTo>
                    <a:pt x="491070" y="113906"/>
                  </a:lnTo>
                  <a:lnTo>
                    <a:pt x="512940" y="113906"/>
                  </a:lnTo>
                  <a:lnTo>
                    <a:pt x="512940" y="98983"/>
                  </a:lnTo>
                  <a:close/>
                </a:path>
                <a:path w="640715" h="238125">
                  <a:moveTo>
                    <a:pt x="529412" y="3721"/>
                  </a:moveTo>
                  <a:lnTo>
                    <a:pt x="524764" y="50"/>
                  </a:lnTo>
                  <a:lnTo>
                    <a:pt x="521893" y="50"/>
                  </a:lnTo>
                  <a:lnTo>
                    <a:pt x="521893" y="8343"/>
                  </a:lnTo>
                  <a:lnTo>
                    <a:pt x="521868" y="54622"/>
                  </a:lnTo>
                  <a:lnTo>
                    <a:pt x="520801" y="56248"/>
                  </a:lnTo>
                  <a:lnTo>
                    <a:pt x="516610" y="56248"/>
                  </a:lnTo>
                  <a:lnTo>
                    <a:pt x="515518" y="54622"/>
                  </a:lnTo>
                  <a:lnTo>
                    <a:pt x="515543" y="8343"/>
                  </a:lnTo>
                  <a:lnTo>
                    <a:pt x="516610" y="6718"/>
                  </a:lnTo>
                  <a:lnTo>
                    <a:pt x="520801" y="6718"/>
                  </a:lnTo>
                  <a:lnTo>
                    <a:pt x="521893" y="8343"/>
                  </a:lnTo>
                  <a:lnTo>
                    <a:pt x="521893" y="50"/>
                  </a:lnTo>
                  <a:lnTo>
                    <a:pt x="512648" y="50"/>
                  </a:lnTo>
                  <a:lnTo>
                    <a:pt x="508000" y="3721"/>
                  </a:lnTo>
                  <a:lnTo>
                    <a:pt x="508000" y="59245"/>
                  </a:lnTo>
                  <a:lnTo>
                    <a:pt x="512521" y="62953"/>
                  </a:lnTo>
                  <a:lnTo>
                    <a:pt x="524891" y="62953"/>
                  </a:lnTo>
                  <a:lnTo>
                    <a:pt x="529412" y="59245"/>
                  </a:lnTo>
                  <a:lnTo>
                    <a:pt x="529412" y="56248"/>
                  </a:lnTo>
                  <a:lnTo>
                    <a:pt x="529412" y="6718"/>
                  </a:lnTo>
                  <a:lnTo>
                    <a:pt x="529412" y="3721"/>
                  </a:lnTo>
                  <a:close/>
                </a:path>
                <a:path w="640715" h="238125">
                  <a:moveTo>
                    <a:pt x="558419" y="3721"/>
                  </a:moveTo>
                  <a:lnTo>
                    <a:pt x="553808" y="50"/>
                  </a:lnTo>
                  <a:lnTo>
                    <a:pt x="550900" y="50"/>
                  </a:lnTo>
                  <a:lnTo>
                    <a:pt x="550900" y="8343"/>
                  </a:lnTo>
                  <a:lnTo>
                    <a:pt x="550875" y="54622"/>
                  </a:lnTo>
                  <a:lnTo>
                    <a:pt x="549808" y="56248"/>
                  </a:lnTo>
                  <a:lnTo>
                    <a:pt x="545668" y="56248"/>
                  </a:lnTo>
                  <a:lnTo>
                    <a:pt x="544525" y="54622"/>
                  </a:lnTo>
                  <a:lnTo>
                    <a:pt x="544550" y="8343"/>
                  </a:lnTo>
                  <a:lnTo>
                    <a:pt x="545668" y="6718"/>
                  </a:lnTo>
                  <a:lnTo>
                    <a:pt x="549808" y="6718"/>
                  </a:lnTo>
                  <a:lnTo>
                    <a:pt x="550900" y="8343"/>
                  </a:lnTo>
                  <a:lnTo>
                    <a:pt x="550900" y="50"/>
                  </a:lnTo>
                  <a:lnTo>
                    <a:pt x="541655" y="50"/>
                  </a:lnTo>
                  <a:lnTo>
                    <a:pt x="537057" y="3721"/>
                  </a:lnTo>
                  <a:lnTo>
                    <a:pt x="537057" y="59245"/>
                  </a:lnTo>
                  <a:lnTo>
                    <a:pt x="541566" y="62953"/>
                  </a:lnTo>
                  <a:lnTo>
                    <a:pt x="553897" y="62953"/>
                  </a:lnTo>
                  <a:lnTo>
                    <a:pt x="558419" y="59245"/>
                  </a:lnTo>
                  <a:lnTo>
                    <a:pt x="558419" y="56248"/>
                  </a:lnTo>
                  <a:lnTo>
                    <a:pt x="558419" y="6718"/>
                  </a:lnTo>
                  <a:lnTo>
                    <a:pt x="558419" y="3721"/>
                  </a:lnTo>
                  <a:close/>
                </a:path>
                <a:path w="640715" h="238125">
                  <a:moveTo>
                    <a:pt x="578726" y="99009"/>
                  </a:moveTo>
                  <a:lnTo>
                    <a:pt x="563613" y="99009"/>
                  </a:lnTo>
                  <a:lnTo>
                    <a:pt x="563613" y="152666"/>
                  </a:lnTo>
                  <a:lnTo>
                    <a:pt x="564032" y="180759"/>
                  </a:lnTo>
                  <a:lnTo>
                    <a:pt x="563613" y="180759"/>
                  </a:lnTo>
                  <a:lnTo>
                    <a:pt x="547357" y="99009"/>
                  </a:lnTo>
                  <a:lnTo>
                    <a:pt x="528231" y="99009"/>
                  </a:lnTo>
                  <a:lnTo>
                    <a:pt x="528231" y="236169"/>
                  </a:lnTo>
                  <a:lnTo>
                    <a:pt x="543306" y="236169"/>
                  </a:lnTo>
                  <a:lnTo>
                    <a:pt x="543306" y="164172"/>
                  </a:lnTo>
                  <a:lnTo>
                    <a:pt x="542874" y="139700"/>
                  </a:lnTo>
                  <a:lnTo>
                    <a:pt x="543255" y="139700"/>
                  </a:lnTo>
                  <a:lnTo>
                    <a:pt x="564197" y="236169"/>
                  </a:lnTo>
                  <a:lnTo>
                    <a:pt x="578726" y="236169"/>
                  </a:lnTo>
                  <a:lnTo>
                    <a:pt x="578726" y="99009"/>
                  </a:lnTo>
                  <a:close/>
                </a:path>
                <a:path w="640715" h="238125">
                  <a:moveTo>
                    <a:pt x="584339" y="55511"/>
                  </a:moveTo>
                  <a:lnTo>
                    <a:pt x="574001" y="55511"/>
                  </a:lnTo>
                  <a:lnTo>
                    <a:pt x="574001" y="685"/>
                  </a:lnTo>
                  <a:lnTo>
                    <a:pt x="566559" y="685"/>
                  </a:lnTo>
                  <a:lnTo>
                    <a:pt x="566559" y="62179"/>
                  </a:lnTo>
                  <a:lnTo>
                    <a:pt x="584339" y="62179"/>
                  </a:lnTo>
                  <a:lnTo>
                    <a:pt x="584339" y="55511"/>
                  </a:lnTo>
                  <a:close/>
                </a:path>
                <a:path w="640715" h="238125">
                  <a:moveTo>
                    <a:pt x="616432" y="3721"/>
                  </a:moveTo>
                  <a:lnTo>
                    <a:pt x="611822" y="50"/>
                  </a:lnTo>
                  <a:lnTo>
                    <a:pt x="608952" y="50"/>
                  </a:lnTo>
                  <a:lnTo>
                    <a:pt x="608952" y="8343"/>
                  </a:lnTo>
                  <a:lnTo>
                    <a:pt x="608926" y="54622"/>
                  </a:lnTo>
                  <a:lnTo>
                    <a:pt x="607860" y="56248"/>
                  </a:lnTo>
                  <a:lnTo>
                    <a:pt x="603681" y="56248"/>
                  </a:lnTo>
                  <a:lnTo>
                    <a:pt x="602576" y="54622"/>
                  </a:lnTo>
                  <a:lnTo>
                    <a:pt x="602602" y="8343"/>
                  </a:lnTo>
                  <a:lnTo>
                    <a:pt x="603681" y="6718"/>
                  </a:lnTo>
                  <a:lnTo>
                    <a:pt x="607860" y="6718"/>
                  </a:lnTo>
                  <a:lnTo>
                    <a:pt x="608952" y="8343"/>
                  </a:lnTo>
                  <a:lnTo>
                    <a:pt x="608952" y="50"/>
                  </a:lnTo>
                  <a:lnTo>
                    <a:pt x="599668" y="50"/>
                  </a:lnTo>
                  <a:lnTo>
                    <a:pt x="595071" y="3721"/>
                  </a:lnTo>
                  <a:lnTo>
                    <a:pt x="595071" y="59245"/>
                  </a:lnTo>
                  <a:lnTo>
                    <a:pt x="599579" y="62953"/>
                  </a:lnTo>
                  <a:lnTo>
                    <a:pt x="611949" y="62953"/>
                  </a:lnTo>
                  <a:lnTo>
                    <a:pt x="616432" y="59245"/>
                  </a:lnTo>
                  <a:lnTo>
                    <a:pt x="616432" y="56248"/>
                  </a:lnTo>
                  <a:lnTo>
                    <a:pt x="616432" y="6718"/>
                  </a:lnTo>
                  <a:lnTo>
                    <a:pt x="616432" y="3721"/>
                  </a:lnTo>
                  <a:close/>
                </a:path>
                <a:path w="640715" h="238125">
                  <a:moveTo>
                    <a:pt x="640118" y="736"/>
                  </a:moveTo>
                  <a:lnTo>
                    <a:pt x="622846" y="736"/>
                  </a:lnTo>
                  <a:lnTo>
                    <a:pt x="622846" y="62217"/>
                  </a:lnTo>
                  <a:lnTo>
                    <a:pt x="630275" y="62217"/>
                  </a:lnTo>
                  <a:lnTo>
                    <a:pt x="630275" y="33616"/>
                  </a:lnTo>
                  <a:lnTo>
                    <a:pt x="638594" y="33616"/>
                  </a:lnTo>
                  <a:lnTo>
                    <a:pt x="638594" y="26949"/>
                  </a:lnTo>
                  <a:lnTo>
                    <a:pt x="630275" y="26949"/>
                  </a:lnTo>
                  <a:lnTo>
                    <a:pt x="630275" y="7404"/>
                  </a:lnTo>
                  <a:lnTo>
                    <a:pt x="640118" y="7404"/>
                  </a:lnTo>
                  <a:lnTo>
                    <a:pt x="640118" y="736"/>
                  </a:lnTo>
                  <a:close/>
                </a:path>
                <a:path w="640715" h="238125">
                  <a:moveTo>
                    <a:pt x="640410" y="99009"/>
                  </a:moveTo>
                  <a:lnTo>
                    <a:pt x="593204" y="99009"/>
                  </a:lnTo>
                  <a:lnTo>
                    <a:pt x="593204" y="113893"/>
                  </a:lnTo>
                  <a:lnTo>
                    <a:pt x="608495" y="113893"/>
                  </a:lnTo>
                  <a:lnTo>
                    <a:pt x="608495" y="236169"/>
                  </a:lnTo>
                  <a:lnTo>
                    <a:pt x="625170" y="236169"/>
                  </a:lnTo>
                  <a:lnTo>
                    <a:pt x="625132" y="113893"/>
                  </a:lnTo>
                  <a:lnTo>
                    <a:pt x="640410" y="113893"/>
                  </a:lnTo>
                  <a:lnTo>
                    <a:pt x="640410" y="9900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14222" y="6403479"/>
            <a:ext cx="5715" cy="314325"/>
          </a:xfrm>
          <a:custGeom>
            <a:avLst/>
            <a:gdLst/>
            <a:ahLst/>
            <a:cxnLst/>
            <a:rect l="l" t="t" r="r" b="b"/>
            <a:pathLst>
              <a:path w="5715" h="314325">
                <a:moveTo>
                  <a:pt x="5524" y="1257"/>
                </a:moveTo>
                <a:lnTo>
                  <a:pt x="4508" y="1257"/>
                </a:lnTo>
                <a:lnTo>
                  <a:pt x="4508" y="0"/>
                </a:lnTo>
                <a:lnTo>
                  <a:pt x="1054" y="0"/>
                </a:lnTo>
                <a:lnTo>
                  <a:pt x="1054" y="1257"/>
                </a:lnTo>
                <a:lnTo>
                  <a:pt x="0" y="1257"/>
                </a:lnTo>
                <a:lnTo>
                  <a:pt x="0" y="312953"/>
                </a:lnTo>
                <a:lnTo>
                  <a:pt x="596" y="312953"/>
                </a:lnTo>
                <a:lnTo>
                  <a:pt x="596" y="314223"/>
                </a:lnTo>
                <a:lnTo>
                  <a:pt x="4927" y="314223"/>
                </a:lnTo>
                <a:lnTo>
                  <a:pt x="4927" y="312953"/>
                </a:lnTo>
                <a:lnTo>
                  <a:pt x="5524" y="312953"/>
                </a:lnTo>
                <a:lnTo>
                  <a:pt x="5524" y="125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74490" y="6403922"/>
            <a:ext cx="1236980" cy="291465"/>
            <a:chOff x="1574490" y="6403922"/>
            <a:chExt cx="1236980" cy="291465"/>
          </a:xfrm>
        </p:grpSpPr>
        <p:sp>
          <p:nvSpPr>
            <p:cNvPr id="9" name="object 9"/>
            <p:cNvSpPr/>
            <p:nvPr/>
          </p:nvSpPr>
          <p:spPr>
            <a:xfrm>
              <a:off x="2465028" y="6403922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39" h="23495">
                  <a:moveTo>
                    <a:pt x="27360" y="0"/>
                  </a:moveTo>
                  <a:lnTo>
                    <a:pt x="0" y="0"/>
                  </a:lnTo>
                  <a:lnTo>
                    <a:pt x="0" y="23262"/>
                  </a:lnTo>
                  <a:lnTo>
                    <a:pt x="27360" y="23262"/>
                  </a:lnTo>
                  <a:lnTo>
                    <a:pt x="27360" y="0"/>
                  </a:lnTo>
                  <a:close/>
                </a:path>
              </a:pathLst>
            </a:custGeom>
            <a:solidFill>
              <a:srgbClr val="002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4490" y="6411009"/>
              <a:ext cx="1236846" cy="28388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183071" y="6405617"/>
            <a:ext cx="316230" cy="312420"/>
            <a:chOff x="1183071" y="6405617"/>
            <a:chExt cx="316230" cy="312420"/>
          </a:xfrm>
        </p:grpSpPr>
        <p:sp>
          <p:nvSpPr>
            <p:cNvPr id="12" name="object 12"/>
            <p:cNvSpPr/>
            <p:nvPr/>
          </p:nvSpPr>
          <p:spPr>
            <a:xfrm>
              <a:off x="1183068" y="6405626"/>
              <a:ext cx="316230" cy="312420"/>
            </a:xfrm>
            <a:custGeom>
              <a:avLst/>
              <a:gdLst/>
              <a:ahLst/>
              <a:cxnLst/>
              <a:rect l="l" t="t" r="r" b="b"/>
              <a:pathLst>
                <a:path w="316230" h="312420">
                  <a:moveTo>
                    <a:pt x="264198" y="143764"/>
                  </a:moveTo>
                  <a:lnTo>
                    <a:pt x="257327" y="108927"/>
                  </a:lnTo>
                  <a:lnTo>
                    <a:pt x="236740" y="78308"/>
                  </a:lnTo>
                  <a:lnTo>
                    <a:pt x="217817" y="97028"/>
                  </a:lnTo>
                  <a:lnTo>
                    <a:pt x="232524" y="118922"/>
                  </a:lnTo>
                  <a:lnTo>
                    <a:pt x="237426" y="143802"/>
                  </a:lnTo>
                  <a:lnTo>
                    <a:pt x="232524" y="168681"/>
                  </a:lnTo>
                  <a:lnTo>
                    <a:pt x="217817" y="190538"/>
                  </a:lnTo>
                  <a:lnTo>
                    <a:pt x="217309" y="191033"/>
                  </a:lnTo>
                  <a:lnTo>
                    <a:pt x="216814" y="191414"/>
                  </a:lnTo>
                  <a:lnTo>
                    <a:pt x="216306" y="191871"/>
                  </a:lnTo>
                  <a:lnTo>
                    <a:pt x="235216" y="210591"/>
                  </a:lnTo>
                  <a:lnTo>
                    <a:pt x="235724" y="210134"/>
                  </a:lnTo>
                  <a:lnTo>
                    <a:pt x="236232" y="209715"/>
                  </a:lnTo>
                  <a:lnTo>
                    <a:pt x="236740" y="209219"/>
                  </a:lnTo>
                  <a:lnTo>
                    <a:pt x="257327" y="178600"/>
                  </a:lnTo>
                  <a:lnTo>
                    <a:pt x="264198" y="143764"/>
                  </a:lnTo>
                  <a:close/>
                </a:path>
                <a:path w="316230" h="312420">
                  <a:moveTo>
                    <a:pt x="316001" y="121589"/>
                  </a:moveTo>
                  <a:lnTo>
                    <a:pt x="302196" y="78752"/>
                  </a:lnTo>
                  <a:lnTo>
                    <a:pt x="274574" y="40995"/>
                  </a:lnTo>
                  <a:lnTo>
                    <a:pt x="252107" y="24853"/>
                  </a:lnTo>
                  <a:lnTo>
                    <a:pt x="236385" y="13639"/>
                  </a:lnTo>
                  <a:lnTo>
                    <a:pt x="193014" y="0"/>
                  </a:lnTo>
                  <a:lnTo>
                    <a:pt x="147916" y="0"/>
                  </a:lnTo>
                  <a:lnTo>
                    <a:pt x="104533" y="13639"/>
                  </a:lnTo>
                  <a:lnTo>
                    <a:pt x="66281" y="40906"/>
                  </a:lnTo>
                  <a:lnTo>
                    <a:pt x="39839" y="76403"/>
                  </a:lnTo>
                  <a:lnTo>
                    <a:pt x="25717" y="116611"/>
                  </a:lnTo>
                  <a:lnTo>
                    <a:pt x="24053" y="155308"/>
                  </a:lnTo>
                  <a:lnTo>
                    <a:pt x="23964" y="158851"/>
                  </a:lnTo>
                  <a:lnTo>
                    <a:pt x="34429" y="199707"/>
                  </a:lnTo>
                  <a:lnTo>
                    <a:pt x="57251" y="236893"/>
                  </a:lnTo>
                  <a:lnTo>
                    <a:pt x="0" y="293420"/>
                  </a:lnTo>
                  <a:lnTo>
                    <a:pt x="18910" y="312140"/>
                  </a:lnTo>
                  <a:lnTo>
                    <a:pt x="95250" y="236766"/>
                  </a:lnTo>
                  <a:lnTo>
                    <a:pt x="91782" y="234048"/>
                  </a:lnTo>
                  <a:lnTo>
                    <a:pt x="88404" y="231140"/>
                  </a:lnTo>
                  <a:lnTo>
                    <a:pt x="59486" y="190284"/>
                  </a:lnTo>
                  <a:lnTo>
                    <a:pt x="56197" y="181406"/>
                  </a:lnTo>
                  <a:lnTo>
                    <a:pt x="55727" y="180276"/>
                  </a:lnTo>
                  <a:lnTo>
                    <a:pt x="54635" y="176898"/>
                  </a:lnTo>
                  <a:lnTo>
                    <a:pt x="53276" y="171107"/>
                  </a:lnTo>
                  <a:lnTo>
                    <a:pt x="52857" y="169722"/>
                  </a:lnTo>
                  <a:lnTo>
                    <a:pt x="52565" y="168275"/>
                  </a:lnTo>
                  <a:lnTo>
                    <a:pt x="52082" y="166128"/>
                  </a:lnTo>
                  <a:lnTo>
                    <a:pt x="51803" y="164185"/>
                  </a:lnTo>
                  <a:lnTo>
                    <a:pt x="50203" y="149669"/>
                  </a:lnTo>
                  <a:lnTo>
                    <a:pt x="50076" y="147929"/>
                  </a:lnTo>
                  <a:lnTo>
                    <a:pt x="50114" y="136918"/>
                  </a:lnTo>
                  <a:lnTo>
                    <a:pt x="50457" y="133248"/>
                  </a:lnTo>
                  <a:lnTo>
                    <a:pt x="50584" y="131457"/>
                  </a:lnTo>
                  <a:lnTo>
                    <a:pt x="50787" y="129667"/>
                  </a:lnTo>
                  <a:lnTo>
                    <a:pt x="51295" y="125907"/>
                  </a:lnTo>
                  <a:lnTo>
                    <a:pt x="52095" y="121589"/>
                  </a:lnTo>
                  <a:lnTo>
                    <a:pt x="52273" y="120573"/>
                  </a:lnTo>
                  <a:lnTo>
                    <a:pt x="53136" y="116611"/>
                  </a:lnTo>
                  <a:lnTo>
                    <a:pt x="54546" y="111404"/>
                  </a:lnTo>
                  <a:lnTo>
                    <a:pt x="54965" y="109778"/>
                  </a:lnTo>
                  <a:lnTo>
                    <a:pt x="55473" y="108115"/>
                  </a:lnTo>
                  <a:lnTo>
                    <a:pt x="56108" y="106146"/>
                  </a:lnTo>
                  <a:lnTo>
                    <a:pt x="56832" y="104279"/>
                  </a:lnTo>
                  <a:lnTo>
                    <a:pt x="57505" y="102362"/>
                  </a:lnTo>
                  <a:lnTo>
                    <a:pt x="58140" y="100812"/>
                  </a:lnTo>
                  <a:lnTo>
                    <a:pt x="58724" y="99085"/>
                  </a:lnTo>
                  <a:lnTo>
                    <a:pt x="59359" y="97650"/>
                  </a:lnTo>
                  <a:lnTo>
                    <a:pt x="60159" y="95732"/>
                  </a:lnTo>
                  <a:lnTo>
                    <a:pt x="62776" y="90398"/>
                  </a:lnTo>
                  <a:lnTo>
                    <a:pt x="63500" y="88887"/>
                  </a:lnTo>
                  <a:lnTo>
                    <a:pt x="65354" y="85521"/>
                  </a:lnTo>
                  <a:lnTo>
                    <a:pt x="68605" y="80352"/>
                  </a:lnTo>
                  <a:lnTo>
                    <a:pt x="69367" y="79006"/>
                  </a:lnTo>
                  <a:lnTo>
                    <a:pt x="70167" y="77762"/>
                  </a:lnTo>
                  <a:lnTo>
                    <a:pt x="71602" y="75679"/>
                  </a:lnTo>
                  <a:lnTo>
                    <a:pt x="74777" y="71551"/>
                  </a:lnTo>
                  <a:lnTo>
                    <a:pt x="75615" y="70510"/>
                  </a:lnTo>
                  <a:lnTo>
                    <a:pt x="76288" y="69469"/>
                  </a:lnTo>
                  <a:lnTo>
                    <a:pt x="77177" y="68465"/>
                  </a:lnTo>
                  <a:lnTo>
                    <a:pt x="79667" y="65468"/>
                  </a:lnTo>
                  <a:lnTo>
                    <a:pt x="82334" y="62509"/>
                  </a:lnTo>
                  <a:lnTo>
                    <a:pt x="85153" y="59715"/>
                  </a:lnTo>
                  <a:lnTo>
                    <a:pt x="125031" y="33566"/>
                  </a:lnTo>
                  <a:lnTo>
                    <a:pt x="170395" y="24853"/>
                  </a:lnTo>
                  <a:lnTo>
                    <a:pt x="215760" y="33566"/>
                  </a:lnTo>
                  <a:lnTo>
                    <a:pt x="255651" y="59715"/>
                  </a:lnTo>
                  <a:lnTo>
                    <a:pt x="282105" y="99085"/>
                  </a:lnTo>
                  <a:lnTo>
                    <a:pt x="290931" y="143891"/>
                  </a:lnTo>
                  <a:lnTo>
                    <a:pt x="282105" y="188696"/>
                  </a:lnTo>
                  <a:lnTo>
                    <a:pt x="255651" y="228092"/>
                  </a:lnTo>
                  <a:lnTo>
                    <a:pt x="254635" y="228930"/>
                  </a:lnTo>
                  <a:lnTo>
                    <a:pt x="254139" y="229387"/>
                  </a:lnTo>
                  <a:lnTo>
                    <a:pt x="273088" y="248107"/>
                  </a:lnTo>
                  <a:lnTo>
                    <a:pt x="273596" y="247599"/>
                  </a:lnTo>
                  <a:lnTo>
                    <a:pt x="274104" y="247230"/>
                  </a:lnTo>
                  <a:lnTo>
                    <a:pt x="274574" y="246722"/>
                  </a:lnTo>
                  <a:lnTo>
                    <a:pt x="302196" y="208965"/>
                  </a:lnTo>
                  <a:lnTo>
                    <a:pt x="315976" y="166230"/>
                  </a:lnTo>
                  <a:lnTo>
                    <a:pt x="316001" y="121589"/>
                  </a:lnTo>
                  <a:close/>
                </a:path>
              </a:pathLst>
            </a:custGeom>
            <a:solidFill>
              <a:srgbClr val="002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3063" y="6430341"/>
              <a:ext cx="205791" cy="23806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240880" y="6384701"/>
            <a:ext cx="1096645" cy="347345"/>
            <a:chOff x="10240880" y="6384701"/>
            <a:chExt cx="1096645" cy="34734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1955" y="6461453"/>
              <a:ext cx="502461" cy="789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53739" y="6461466"/>
              <a:ext cx="183496" cy="789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28357" y="6576538"/>
              <a:ext cx="85342" cy="789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733862" y="6577706"/>
              <a:ext cx="8890" cy="76835"/>
            </a:xfrm>
            <a:custGeom>
              <a:avLst/>
              <a:gdLst/>
              <a:ahLst/>
              <a:cxnLst/>
              <a:rect l="l" t="t" r="r" b="b"/>
              <a:pathLst>
                <a:path w="8890" h="76834">
                  <a:moveTo>
                    <a:pt x="7631" y="0"/>
                  </a:moveTo>
                  <a:lnTo>
                    <a:pt x="980" y="0"/>
                  </a:lnTo>
                  <a:lnTo>
                    <a:pt x="0" y="961"/>
                  </a:lnTo>
                  <a:lnTo>
                    <a:pt x="0" y="2059"/>
                  </a:lnTo>
                  <a:lnTo>
                    <a:pt x="0" y="75652"/>
                  </a:lnTo>
                  <a:lnTo>
                    <a:pt x="980" y="76614"/>
                  </a:lnTo>
                  <a:lnTo>
                    <a:pt x="7631" y="76614"/>
                  </a:lnTo>
                  <a:lnTo>
                    <a:pt x="8681" y="75652"/>
                  </a:lnTo>
                  <a:lnTo>
                    <a:pt x="8681" y="961"/>
                  </a:lnTo>
                  <a:lnTo>
                    <a:pt x="7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68734" y="6576538"/>
              <a:ext cx="202524" cy="788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91807" y="6576552"/>
              <a:ext cx="80231" cy="788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112364" y="6579847"/>
              <a:ext cx="22225" cy="74930"/>
            </a:xfrm>
            <a:custGeom>
              <a:avLst/>
              <a:gdLst/>
              <a:ahLst/>
              <a:cxnLst/>
              <a:rect l="l" t="t" r="r" b="b"/>
              <a:pathLst>
                <a:path w="22225" h="74929">
                  <a:moveTo>
                    <a:pt x="21633" y="13524"/>
                  </a:moveTo>
                  <a:lnTo>
                    <a:pt x="13511" y="13524"/>
                  </a:lnTo>
                  <a:lnTo>
                    <a:pt x="13512" y="73387"/>
                  </a:lnTo>
                  <a:lnTo>
                    <a:pt x="14352" y="74417"/>
                  </a:lnTo>
                  <a:lnTo>
                    <a:pt x="20723" y="74417"/>
                  </a:lnTo>
                  <a:lnTo>
                    <a:pt x="21633" y="73387"/>
                  </a:lnTo>
                  <a:lnTo>
                    <a:pt x="21633" y="13524"/>
                  </a:lnTo>
                  <a:close/>
                </a:path>
                <a:path w="22225" h="74929">
                  <a:moveTo>
                    <a:pt x="20722" y="0"/>
                  </a:moveTo>
                  <a:lnTo>
                    <a:pt x="16592" y="0"/>
                  </a:lnTo>
                  <a:lnTo>
                    <a:pt x="980" y="14897"/>
                  </a:lnTo>
                  <a:lnTo>
                    <a:pt x="420" y="15377"/>
                  </a:lnTo>
                  <a:lnTo>
                    <a:pt x="0" y="16407"/>
                  </a:lnTo>
                  <a:lnTo>
                    <a:pt x="700" y="17299"/>
                  </a:lnTo>
                  <a:lnTo>
                    <a:pt x="2870" y="19702"/>
                  </a:lnTo>
                  <a:lnTo>
                    <a:pt x="3640" y="20457"/>
                  </a:lnTo>
                  <a:lnTo>
                    <a:pt x="4480" y="20320"/>
                  </a:lnTo>
                  <a:lnTo>
                    <a:pt x="5551" y="19634"/>
                  </a:lnTo>
                  <a:lnTo>
                    <a:pt x="13511" y="13592"/>
                  </a:lnTo>
                  <a:lnTo>
                    <a:pt x="21633" y="13524"/>
                  </a:lnTo>
                  <a:lnTo>
                    <a:pt x="21633" y="961"/>
                  </a:lnTo>
                  <a:lnTo>
                    <a:pt x="207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55910" y="6576882"/>
              <a:ext cx="176845" cy="785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40880" y="6384701"/>
              <a:ext cx="353970" cy="347234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11498961" y="6402070"/>
            <a:ext cx="5715" cy="316230"/>
          </a:xfrm>
          <a:custGeom>
            <a:avLst/>
            <a:gdLst/>
            <a:ahLst/>
            <a:cxnLst/>
            <a:rect l="l" t="t" r="r" b="b"/>
            <a:pathLst>
              <a:path w="5715" h="316229">
                <a:moveTo>
                  <a:pt x="5461" y="1270"/>
                </a:moveTo>
                <a:lnTo>
                  <a:pt x="5334" y="1270"/>
                </a:lnTo>
                <a:lnTo>
                  <a:pt x="5334" y="0"/>
                </a:lnTo>
                <a:lnTo>
                  <a:pt x="127" y="0"/>
                </a:lnTo>
                <a:lnTo>
                  <a:pt x="127" y="1270"/>
                </a:lnTo>
                <a:lnTo>
                  <a:pt x="0" y="1270"/>
                </a:lnTo>
                <a:lnTo>
                  <a:pt x="0" y="314960"/>
                </a:lnTo>
                <a:lnTo>
                  <a:pt x="393" y="314960"/>
                </a:lnTo>
                <a:lnTo>
                  <a:pt x="393" y="316230"/>
                </a:lnTo>
                <a:lnTo>
                  <a:pt x="5054" y="316230"/>
                </a:lnTo>
                <a:lnTo>
                  <a:pt x="5054" y="314960"/>
                </a:lnTo>
                <a:lnTo>
                  <a:pt x="5461" y="314960"/>
                </a:lnTo>
                <a:lnTo>
                  <a:pt x="5461" y="127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70543" y="432308"/>
            <a:ext cx="154685" cy="16014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70543" y="191928"/>
            <a:ext cx="154686" cy="15478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9405366" y="83271"/>
            <a:ext cx="2556510" cy="5276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00" spc="60" dirty="0">
                <a:solidFill>
                  <a:srgbClr val="002D53"/>
                </a:solidFill>
                <a:latin typeface="Century Gothic"/>
                <a:cs typeface="Century Gothic"/>
              </a:rPr>
              <a:t>Professionisti</a:t>
            </a:r>
            <a:r>
              <a:rPr sz="1100" spc="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100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002D53"/>
                </a:solidFill>
                <a:latin typeface="Century Gothic"/>
                <a:cs typeface="Century Gothic"/>
              </a:rPr>
              <a:t>Innovazione</a:t>
            </a:r>
            <a:r>
              <a:rPr sz="1100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002D53"/>
                </a:solidFill>
                <a:latin typeface="Century Gothic"/>
                <a:cs typeface="Century Gothic"/>
              </a:rPr>
              <a:t>Digitale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1556385" algn="l"/>
              </a:tabLst>
            </a:pPr>
            <a:r>
              <a:rPr sz="1200" spc="-10" dirty="0">
                <a:solidFill>
                  <a:srgbClr val="92B9D2"/>
                </a:solidFill>
                <a:latin typeface="Century Gothic"/>
                <a:cs typeface="Century Gothic"/>
              </a:rPr>
              <a:t>01.07.2025</a:t>
            </a:r>
            <a:r>
              <a:rPr sz="1200" dirty="0">
                <a:solidFill>
                  <a:srgbClr val="92B9D2"/>
                </a:solidFill>
                <a:latin typeface="Century Gothic"/>
                <a:cs typeface="Century Gothic"/>
              </a:rPr>
              <a:t>	</a:t>
            </a:r>
            <a:r>
              <a:rPr sz="1800" spc="-15" baseline="2314" dirty="0">
                <a:solidFill>
                  <a:srgbClr val="92B9D2"/>
                </a:solidFill>
                <a:latin typeface="Century Gothic"/>
                <a:cs typeface="Century Gothic"/>
              </a:rPr>
              <a:t>#OPID25</a:t>
            </a:r>
            <a:endParaRPr sz="1800" baseline="2314">
              <a:latin typeface="Century Gothic"/>
              <a:cs typeface="Century Gothic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01655" y="428370"/>
            <a:ext cx="168021" cy="16802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0" y="710374"/>
            <a:ext cx="12192000" cy="5633720"/>
            <a:chOff x="0" y="710374"/>
            <a:chExt cx="12192000" cy="5633720"/>
          </a:xfrm>
        </p:grpSpPr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756831"/>
              <a:ext cx="12191999" cy="558700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30466" y="710374"/>
              <a:ext cx="5661533" cy="5633466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6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85" dirty="0"/>
              <a:t>La</a:t>
            </a:r>
            <a:r>
              <a:rPr spc="105" dirty="0"/>
              <a:t> </a:t>
            </a:r>
            <a:r>
              <a:rPr spc="240" dirty="0"/>
              <a:t>mission</a:t>
            </a:r>
            <a:r>
              <a:rPr spc="85" dirty="0"/>
              <a:t> </a:t>
            </a:r>
            <a:r>
              <a:rPr spc="190" dirty="0"/>
              <a:t>dell'Osservatorio</a:t>
            </a:r>
            <a:r>
              <a:rPr spc="80" dirty="0"/>
              <a:t> </a:t>
            </a:r>
            <a:r>
              <a:rPr spc="229" dirty="0"/>
              <a:t>Innovazione</a:t>
            </a:r>
            <a:r>
              <a:rPr spc="75" dirty="0"/>
              <a:t> </a:t>
            </a:r>
            <a:r>
              <a:rPr spc="220" dirty="0"/>
              <a:t>Digitale</a:t>
            </a:r>
            <a:r>
              <a:rPr spc="105" dirty="0"/>
              <a:t> </a:t>
            </a:r>
            <a:r>
              <a:rPr spc="200" dirty="0"/>
              <a:t>nelle</a:t>
            </a:r>
            <a:r>
              <a:rPr spc="90" dirty="0"/>
              <a:t> </a:t>
            </a:r>
            <a:r>
              <a:rPr spc="190" dirty="0"/>
              <a:t>PMI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92551" y="1395513"/>
            <a:ext cx="8510905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20800"/>
              </a:lnSpc>
              <a:spcBef>
                <a:spcPts val="100"/>
              </a:spcBef>
            </a:pPr>
            <a:r>
              <a:rPr sz="2650" i="1" spc="70" dirty="0">
                <a:solidFill>
                  <a:srgbClr val="1E306A"/>
                </a:solidFill>
                <a:latin typeface="Century Gothic"/>
                <a:cs typeface="Century Gothic"/>
              </a:rPr>
              <a:t>L’Osservatorio</a:t>
            </a:r>
            <a:r>
              <a:rPr sz="2650" i="1" spc="-20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spc="150" dirty="0">
                <a:solidFill>
                  <a:srgbClr val="1E306A"/>
                </a:solidFill>
                <a:latin typeface="Century Gothic"/>
                <a:cs typeface="Century Gothic"/>
              </a:rPr>
              <a:t>Professionisti</a:t>
            </a:r>
            <a:r>
              <a:rPr sz="2650" i="1" spc="-50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dirty="0">
                <a:solidFill>
                  <a:srgbClr val="1E306A"/>
                </a:solidFill>
                <a:latin typeface="Century Gothic"/>
                <a:cs typeface="Century Gothic"/>
              </a:rPr>
              <a:t>e</a:t>
            </a:r>
            <a:r>
              <a:rPr sz="2650" i="1" spc="-50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spc="65" dirty="0">
                <a:solidFill>
                  <a:srgbClr val="1E306A"/>
                </a:solidFill>
                <a:latin typeface="Century Gothic"/>
                <a:cs typeface="Century Gothic"/>
              </a:rPr>
              <a:t>Innovazione </a:t>
            </a:r>
            <a:r>
              <a:rPr sz="2650" i="1" spc="110" dirty="0">
                <a:solidFill>
                  <a:srgbClr val="1E306A"/>
                </a:solidFill>
                <a:latin typeface="Century Gothic"/>
                <a:cs typeface="Century Gothic"/>
              </a:rPr>
              <a:t>Digitale</a:t>
            </a:r>
            <a:r>
              <a:rPr sz="2650" i="1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spc="70" dirty="0">
                <a:solidFill>
                  <a:srgbClr val="1E306A"/>
                </a:solidFill>
                <a:latin typeface="Century Gothic"/>
                <a:cs typeface="Century Gothic"/>
              </a:rPr>
              <a:t>intende</a:t>
            </a:r>
            <a:r>
              <a:rPr sz="2650" i="1" spc="15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spc="110" dirty="0">
                <a:solidFill>
                  <a:srgbClr val="1E306A"/>
                </a:solidFill>
                <a:latin typeface="Century Gothic"/>
                <a:cs typeface="Century Gothic"/>
              </a:rPr>
              <a:t>fornire</a:t>
            </a:r>
            <a:r>
              <a:rPr sz="2650" i="1" spc="30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spc="175" dirty="0">
                <a:solidFill>
                  <a:srgbClr val="1E306A"/>
                </a:solidFill>
                <a:latin typeface="Century Gothic"/>
                <a:cs typeface="Century Gothic"/>
              </a:rPr>
              <a:t>un</a:t>
            </a:r>
            <a:r>
              <a:rPr sz="2650" i="1" spc="5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dirty="0">
                <a:solidFill>
                  <a:srgbClr val="1E306A"/>
                </a:solidFill>
                <a:latin typeface="Century Gothic"/>
                <a:cs typeface="Century Gothic"/>
              </a:rPr>
              <a:t>apporto</a:t>
            </a:r>
            <a:r>
              <a:rPr sz="2650" i="1" spc="40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spc="80" dirty="0">
                <a:solidFill>
                  <a:srgbClr val="1E306A"/>
                </a:solidFill>
                <a:latin typeface="Century Gothic"/>
                <a:cs typeface="Century Gothic"/>
              </a:rPr>
              <a:t>di</a:t>
            </a:r>
            <a:r>
              <a:rPr sz="2650" i="1" spc="10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spc="114" dirty="0">
                <a:solidFill>
                  <a:srgbClr val="1E306A"/>
                </a:solidFill>
                <a:latin typeface="Century Gothic"/>
                <a:cs typeface="Century Gothic"/>
              </a:rPr>
              <a:t>sostanza </a:t>
            </a:r>
            <a:r>
              <a:rPr sz="2650" i="1" dirty="0">
                <a:solidFill>
                  <a:srgbClr val="1E306A"/>
                </a:solidFill>
                <a:latin typeface="Century Gothic"/>
                <a:cs typeface="Century Gothic"/>
              </a:rPr>
              <a:t>per</a:t>
            </a:r>
            <a:r>
              <a:rPr sz="2650" i="1" spc="15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i="1" spc="80" dirty="0">
                <a:solidFill>
                  <a:srgbClr val="1E306A"/>
                </a:solidFill>
                <a:latin typeface="Century Gothic"/>
                <a:cs typeface="Century Gothic"/>
              </a:rPr>
              <a:t>la</a:t>
            </a:r>
            <a:r>
              <a:rPr sz="2650" i="1" spc="15" dirty="0">
                <a:solidFill>
                  <a:srgbClr val="1E306A"/>
                </a:solidFill>
                <a:latin typeface="Century Gothic"/>
                <a:cs typeface="Century Gothic"/>
              </a:rPr>
              <a:t> </a:t>
            </a:r>
            <a:r>
              <a:rPr sz="2650" b="1" i="1" spc="300" dirty="0">
                <a:solidFill>
                  <a:srgbClr val="1E306A"/>
                </a:solidFill>
                <a:latin typeface="Calibri"/>
                <a:cs typeface="Calibri"/>
              </a:rPr>
              <a:t>diffusione</a:t>
            </a:r>
            <a:r>
              <a:rPr sz="2650" b="1" i="1" spc="195" dirty="0">
                <a:solidFill>
                  <a:srgbClr val="1E306A"/>
                </a:solidFill>
                <a:latin typeface="Calibri"/>
                <a:cs typeface="Calibri"/>
              </a:rPr>
              <a:t> </a:t>
            </a:r>
            <a:r>
              <a:rPr sz="2650" b="1" i="1" spc="365" dirty="0">
                <a:solidFill>
                  <a:srgbClr val="1E306A"/>
                </a:solidFill>
                <a:latin typeface="Calibri"/>
                <a:cs typeface="Calibri"/>
              </a:rPr>
              <a:t>consapevole</a:t>
            </a:r>
            <a:r>
              <a:rPr sz="2650" b="1" i="1" spc="229" dirty="0">
                <a:solidFill>
                  <a:srgbClr val="1E306A"/>
                </a:solidFill>
                <a:latin typeface="Calibri"/>
                <a:cs typeface="Calibri"/>
              </a:rPr>
              <a:t> </a:t>
            </a:r>
            <a:r>
              <a:rPr sz="2650" b="1" i="1" spc="295" dirty="0">
                <a:solidFill>
                  <a:srgbClr val="1E306A"/>
                </a:solidFill>
                <a:latin typeface="Calibri"/>
                <a:cs typeface="Calibri"/>
              </a:rPr>
              <a:t>delle</a:t>
            </a:r>
            <a:r>
              <a:rPr sz="2650" b="1" i="1" spc="195" dirty="0">
                <a:solidFill>
                  <a:srgbClr val="1E306A"/>
                </a:solidFill>
                <a:latin typeface="Calibri"/>
                <a:cs typeface="Calibri"/>
              </a:rPr>
              <a:t> </a:t>
            </a:r>
            <a:r>
              <a:rPr sz="2650" b="1" i="1" spc="285" dirty="0">
                <a:solidFill>
                  <a:srgbClr val="1E306A"/>
                </a:solidFill>
                <a:latin typeface="Calibri"/>
                <a:cs typeface="Calibri"/>
              </a:rPr>
              <a:t>tecnologie, </a:t>
            </a:r>
            <a:r>
              <a:rPr sz="2650" b="1" i="1" spc="310" dirty="0">
                <a:solidFill>
                  <a:srgbClr val="1E306A"/>
                </a:solidFill>
                <a:latin typeface="Calibri"/>
                <a:cs typeface="Calibri"/>
              </a:rPr>
              <a:t>dei</a:t>
            </a:r>
            <a:r>
              <a:rPr sz="2650" b="1" i="1" spc="160" dirty="0">
                <a:solidFill>
                  <a:srgbClr val="1E306A"/>
                </a:solidFill>
                <a:latin typeface="Calibri"/>
                <a:cs typeface="Calibri"/>
              </a:rPr>
              <a:t> </a:t>
            </a:r>
            <a:r>
              <a:rPr sz="2650" b="1" i="1" spc="340" dirty="0">
                <a:solidFill>
                  <a:srgbClr val="1E306A"/>
                </a:solidFill>
                <a:latin typeface="Calibri"/>
                <a:cs typeface="Calibri"/>
              </a:rPr>
              <a:t>nuovi</a:t>
            </a:r>
            <a:r>
              <a:rPr sz="2650" b="1" i="1" spc="175" dirty="0">
                <a:solidFill>
                  <a:srgbClr val="1E306A"/>
                </a:solidFill>
                <a:latin typeface="Calibri"/>
                <a:cs typeface="Calibri"/>
              </a:rPr>
              <a:t> </a:t>
            </a:r>
            <a:r>
              <a:rPr sz="2650" b="1" i="1" spc="320" dirty="0">
                <a:solidFill>
                  <a:srgbClr val="1E306A"/>
                </a:solidFill>
                <a:latin typeface="Calibri"/>
                <a:cs typeface="Calibri"/>
              </a:rPr>
              <a:t>modelli</a:t>
            </a:r>
            <a:r>
              <a:rPr sz="2650" b="1" i="1" spc="170" dirty="0">
                <a:solidFill>
                  <a:srgbClr val="1E306A"/>
                </a:solidFill>
                <a:latin typeface="Calibri"/>
                <a:cs typeface="Calibri"/>
              </a:rPr>
              <a:t> </a:t>
            </a:r>
            <a:r>
              <a:rPr sz="2650" b="1" i="1" spc="295" dirty="0">
                <a:solidFill>
                  <a:srgbClr val="002D53"/>
                </a:solidFill>
                <a:latin typeface="Calibri"/>
                <a:cs typeface="Calibri"/>
              </a:rPr>
              <a:t>organizzativi,</a:t>
            </a:r>
            <a:r>
              <a:rPr sz="2650" b="1" i="1" spc="14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2650" b="1" i="1" spc="295" dirty="0">
                <a:solidFill>
                  <a:srgbClr val="002D53"/>
                </a:solidFill>
                <a:latin typeface="Calibri"/>
                <a:cs typeface="Calibri"/>
              </a:rPr>
              <a:t>di</a:t>
            </a:r>
            <a:r>
              <a:rPr sz="2650" b="1" i="1" spc="1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2650" b="1" i="1" spc="365" dirty="0">
                <a:solidFill>
                  <a:srgbClr val="002D53"/>
                </a:solidFill>
                <a:latin typeface="Calibri"/>
                <a:cs typeface="Calibri"/>
              </a:rPr>
              <a:t>business</a:t>
            </a:r>
            <a:r>
              <a:rPr sz="2650" b="1" i="1" spc="1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2650" b="1" i="1" spc="310" dirty="0">
                <a:solidFill>
                  <a:srgbClr val="002D53"/>
                </a:solidFill>
                <a:latin typeface="Calibri"/>
                <a:cs typeface="Calibri"/>
              </a:rPr>
              <a:t>e </a:t>
            </a:r>
            <a:r>
              <a:rPr sz="2650" b="1" i="1" spc="285" dirty="0">
                <a:solidFill>
                  <a:srgbClr val="002D53"/>
                </a:solidFill>
                <a:latin typeface="Calibri"/>
                <a:cs typeface="Calibri"/>
              </a:rPr>
              <a:t>relazionali</a:t>
            </a:r>
            <a:r>
              <a:rPr sz="2650" b="1" i="1" spc="18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2650" i="1" spc="70" dirty="0">
                <a:solidFill>
                  <a:srgbClr val="002D53"/>
                </a:solidFill>
                <a:latin typeface="Century Gothic"/>
                <a:cs typeface="Century Gothic"/>
              </a:rPr>
              <a:t>all’interno</a:t>
            </a:r>
            <a:r>
              <a:rPr sz="2650" i="1" spc="-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50" dirty="0">
                <a:solidFill>
                  <a:srgbClr val="002D53"/>
                </a:solidFill>
                <a:latin typeface="Century Gothic"/>
                <a:cs typeface="Century Gothic"/>
              </a:rPr>
              <a:t>degli</a:t>
            </a:r>
            <a:r>
              <a:rPr sz="2650" i="1" spc="-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150" dirty="0">
                <a:solidFill>
                  <a:srgbClr val="002D53"/>
                </a:solidFill>
                <a:latin typeface="Century Gothic"/>
                <a:cs typeface="Century Gothic"/>
              </a:rPr>
              <a:t>studi</a:t>
            </a:r>
            <a:r>
              <a:rPr sz="265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85" dirty="0">
                <a:solidFill>
                  <a:srgbClr val="002D53"/>
                </a:solidFill>
                <a:latin typeface="Century Gothic"/>
                <a:cs typeface="Century Gothic"/>
              </a:rPr>
              <a:t>di</a:t>
            </a:r>
            <a:r>
              <a:rPr sz="265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b="1" i="1" spc="275" dirty="0">
                <a:solidFill>
                  <a:srgbClr val="002D53"/>
                </a:solidFill>
                <a:latin typeface="Calibri"/>
                <a:cs typeface="Calibri"/>
              </a:rPr>
              <a:t>Avvocati</a:t>
            </a:r>
            <a:r>
              <a:rPr sz="2650" i="1" spc="275" dirty="0">
                <a:solidFill>
                  <a:srgbClr val="002D53"/>
                </a:solidFill>
                <a:latin typeface="Century Gothic"/>
                <a:cs typeface="Century Gothic"/>
              </a:rPr>
              <a:t>, </a:t>
            </a:r>
            <a:r>
              <a:rPr sz="2650" b="1" i="1" spc="345" dirty="0">
                <a:solidFill>
                  <a:srgbClr val="002D53"/>
                </a:solidFill>
                <a:latin typeface="Calibri"/>
                <a:cs typeface="Calibri"/>
              </a:rPr>
              <a:t>Commercialisti</a:t>
            </a:r>
            <a:r>
              <a:rPr sz="2650" b="1" i="1" spc="10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2650" i="1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2650" i="1" spc="-4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b="1" i="1" spc="345" dirty="0">
                <a:solidFill>
                  <a:srgbClr val="002D53"/>
                </a:solidFill>
                <a:latin typeface="Calibri"/>
                <a:cs typeface="Calibri"/>
              </a:rPr>
              <a:t>Consulenti</a:t>
            </a:r>
            <a:r>
              <a:rPr sz="2650" b="1" i="1" spc="1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2650" b="1" i="1" spc="315" dirty="0">
                <a:solidFill>
                  <a:srgbClr val="002D53"/>
                </a:solidFill>
                <a:latin typeface="Calibri"/>
                <a:cs typeface="Calibri"/>
              </a:rPr>
              <a:t>del</a:t>
            </a:r>
            <a:r>
              <a:rPr sz="2650" b="1" i="1" spc="14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2650" b="1" i="1" spc="305" dirty="0">
                <a:solidFill>
                  <a:srgbClr val="002D53"/>
                </a:solidFill>
                <a:latin typeface="Calibri"/>
                <a:cs typeface="Calibri"/>
              </a:rPr>
              <a:t>Lavoro,</a:t>
            </a:r>
            <a:r>
              <a:rPr sz="2650" b="1" i="1" spc="13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265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con </a:t>
            </a:r>
            <a:r>
              <a:rPr sz="2650" i="1" dirty="0">
                <a:solidFill>
                  <a:srgbClr val="002D53"/>
                </a:solidFill>
                <a:latin typeface="Century Gothic"/>
                <a:cs typeface="Century Gothic"/>
              </a:rPr>
              <a:t>l’obiettivo</a:t>
            </a:r>
            <a:r>
              <a:rPr sz="2650" i="1" spc="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80" dirty="0">
                <a:solidFill>
                  <a:srgbClr val="002D53"/>
                </a:solidFill>
                <a:latin typeface="Century Gothic"/>
                <a:cs typeface="Century Gothic"/>
              </a:rPr>
              <a:t>di</a:t>
            </a:r>
            <a:r>
              <a:rPr sz="2650" i="1" spc="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dirty="0">
                <a:solidFill>
                  <a:srgbClr val="002D53"/>
                </a:solidFill>
                <a:latin typeface="Century Gothic"/>
                <a:cs typeface="Century Gothic"/>
              </a:rPr>
              <a:t>agevolare</a:t>
            </a:r>
            <a:r>
              <a:rPr sz="2650" i="1" spc="4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185" dirty="0">
                <a:solidFill>
                  <a:srgbClr val="002D53"/>
                </a:solidFill>
                <a:latin typeface="Century Gothic"/>
                <a:cs typeface="Century Gothic"/>
              </a:rPr>
              <a:t>il</a:t>
            </a:r>
            <a:r>
              <a:rPr sz="2650" i="1" spc="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70" dirty="0">
                <a:solidFill>
                  <a:srgbClr val="002D53"/>
                </a:solidFill>
                <a:latin typeface="Century Gothic"/>
                <a:cs typeface="Century Gothic"/>
              </a:rPr>
              <a:t>loro</a:t>
            </a:r>
            <a:r>
              <a:rPr sz="2650" i="1" spc="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80" dirty="0">
                <a:solidFill>
                  <a:srgbClr val="002D53"/>
                </a:solidFill>
                <a:latin typeface="Century Gothic"/>
                <a:cs typeface="Century Gothic"/>
              </a:rPr>
              <a:t>sviluppo</a:t>
            </a:r>
            <a:r>
              <a:rPr sz="2650" i="1" spc="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180" dirty="0">
                <a:solidFill>
                  <a:srgbClr val="002D53"/>
                </a:solidFill>
                <a:latin typeface="Century Gothic"/>
                <a:cs typeface="Century Gothic"/>
              </a:rPr>
              <a:t>in</a:t>
            </a:r>
            <a:r>
              <a:rPr sz="2650" i="1" spc="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65" dirty="0">
                <a:solidFill>
                  <a:srgbClr val="002D53"/>
                </a:solidFill>
                <a:latin typeface="Century Gothic"/>
                <a:cs typeface="Century Gothic"/>
              </a:rPr>
              <a:t>relazione </a:t>
            </a:r>
            <a:r>
              <a:rPr sz="2650" i="1" spc="80" dirty="0">
                <a:solidFill>
                  <a:srgbClr val="002D53"/>
                </a:solidFill>
                <a:latin typeface="Century Gothic"/>
                <a:cs typeface="Century Gothic"/>
              </a:rPr>
              <a:t>al</a:t>
            </a:r>
            <a:r>
              <a:rPr sz="2650" i="1" spc="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dirty="0">
                <a:solidFill>
                  <a:srgbClr val="002D53"/>
                </a:solidFill>
                <a:latin typeface="Century Gothic"/>
                <a:cs typeface="Century Gothic"/>
              </a:rPr>
              <a:t>contesto</a:t>
            </a:r>
            <a:r>
              <a:rPr sz="2650" i="1" spc="9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80" dirty="0">
                <a:solidFill>
                  <a:srgbClr val="002D53"/>
                </a:solidFill>
                <a:latin typeface="Century Gothic"/>
                <a:cs typeface="Century Gothic"/>
              </a:rPr>
              <a:t>di</a:t>
            </a:r>
            <a:r>
              <a:rPr sz="2650" i="1" spc="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265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appartenenza.</a:t>
            </a:r>
            <a:endParaRPr sz="26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5821" y="2513837"/>
            <a:ext cx="5749925" cy="8388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2650" b="1" spc="39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65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275" dirty="0">
                <a:solidFill>
                  <a:srgbClr val="FFFFFF"/>
                </a:solidFill>
                <a:latin typeface="Calibri"/>
                <a:cs typeface="Calibri"/>
              </a:rPr>
              <a:t>scenario:</a:t>
            </a:r>
            <a:r>
              <a:rPr sz="26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310" dirty="0">
                <a:solidFill>
                  <a:srgbClr val="FFFFFF"/>
                </a:solidFill>
                <a:latin typeface="Calibri"/>
                <a:cs typeface="Calibri"/>
              </a:rPr>
              <a:t>studi</a:t>
            </a:r>
            <a:r>
              <a:rPr sz="265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254" dirty="0">
                <a:solidFill>
                  <a:srgbClr val="FFFFFF"/>
                </a:solidFill>
                <a:latin typeface="Calibri"/>
                <a:cs typeface="Calibri"/>
              </a:rPr>
              <a:t>professionali, </a:t>
            </a:r>
            <a:r>
              <a:rPr sz="2650" b="1" spc="27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50" b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265" dirty="0">
                <a:solidFill>
                  <a:srgbClr val="FFFFFF"/>
                </a:solidFill>
                <a:latin typeface="Calibri"/>
                <a:cs typeface="Calibri"/>
              </a:rPr>
              <a:t>equilibrio</a:t>
            </a:r>
            <a:r>
              <a:rPr sz="26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260" dirty="0">
                <a:solidFill>
                  <a:srgbClr val="FFFFFF"/>
                </a:solidFill>
                <a:latin typeface="Calibri"/>
                <a:cs typeface="Calibri"/>
              </a:rPr>
              <a:t>tra</a:t>
            </a:r>
            <a:r>
              <a:rPr sz="265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280" dirty="0">
                <a:solidFill>
                  <a:srgbClr val="FFFFFF"/>
                </a:solidFill>
                <a:latin typeface="Calibri"/>
                <a:cs typeface="Calibri"/>
              </a:rPr>
              <a:t>timori</a:t>
            </a:r>
            <a:r>
              <a:rPr sz="265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3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5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280" dirty="0">
                <a:solidFill>
                  <a:srgbClr val="FFFFFF"/>
                </a:solidFill>
                <a:latin typeface="Calibri"/>
                <a:cs typeface="Calibri"/>
              </a:rPr>
              <a:t>desideri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38013" y="1697354"/>
            <a:ext cx="178435" cy="631190"/>
            <a:chOff x="5438013" y="1697354"/>
            <a:chExt cx="178435" cy="631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8013" y="1973071"/>
              <a:ext cx="178308" cy="3550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8013" y="1697354"/>
              <a:ext cx="164591" cy="3261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0" spc="50" dirty="0">
                <a:solidFill>
                  <a:srgbClr val="92D7E0"/>
                </a:solidFill>
                <a:latin typeface="Century Gothic"/>
                <a:cs typeface="Century Gothic"/>
              </a:rPr>
              <a:t>Osservatorio</a:t>
            </a:r>
            <a:r>
              <a:rPr sz="1700" b="0" spc="145" dirty="0">
                <a:solidFill>
                  <a:srgbClr val="92D7E0"/>
                </a:solidFill>
                <a:latin typeface="Century Gothic"/>
                <a:cs typeface="Century Gothic"/>
              </a:rPr>
              <a:t> </a:t>
            </a:r>
            <a:r>
              <a:rPr sz="1700" b="0" spc="100" dirty="0">
                <a:solidFill>
                  <a:srgbClr val="92D7E0"/>
                </a:solidFill>
                <a:latin typeface="Century Gothic"/>
                <a:cs typeface="Century Gothic"/>
              </a:rPr>
              <a:t>Professionisti</a:t>
            </a:r>
            <a:r>
              <a:rPr sz="1700" b="0" spc="155" dirty="0">
                <a:solidFill>
                  <a:srgbClr val="92D7E0"/>
                </a:solidFill>
                <a:latin typeface="Century Gothic"/>
                <a:cs typeface="Century Gothic"/>
              </a:rPr>
              <a:t> </a:t>
            </a:r>
            <a:r>
              <a:rPr sz="1700" b="0" dirty="0">
                <a:solidFill>
                  <a:srgbClr val="92D7E0"/>
                </a:solidFill>
                <a:latin typeface="Century Gothic"/>
                <a:cs typeface="Century Gothic"/>
              </a:rPr>
              <a:t>e</a:t>
            </a:r>
            <a:r>
              <a:rPr sz="1700" b="0" spc="90" dirty="0">
                <a:solidFill>
                  <a:srgbClr val="92D7E0"/>
                </a:solidFill>
                <a:latin typeface="Century Gothic"/>
                <a:cs typeface="Century Gothic"/>
              </a:rPr>
              <a:t> </a:t>
            </a:r>
            <a:r>
              <a:rPr sz="1700" b="0" dirty="0">
                <a:solidFill>
                  <a:srgbClr val="92D7E0"/>
                </a:solidFill>
                <a:latin typeface="Century Gothic"/>
                <a:cs typeface="Century Gothic"/>
              </a:rPr>
              <a:t>Innovazione</a:t>
            </a:r>
            <a:r>
              <a:rPr sz="1700" b="0" spc="160" dirty="0">
                <a:solidFill>
                  <a:srgbClr val="92D7E0"/>
                </a:solidFill>
                <a:latin typeface="Century Gothic"/>
                <a:cs typeface="Century Gothic"/>
              </a:rPr>
              <a:t> </a:t>
            </a:r>
            <a:r>
              <a:rPr sz="1700" b="0" spc="45" dirty="0">
                <a:solidFill>
                  <a:srgbClr val="92D7E0"/>
                </a:solidFill>
                <a:latin typeface="Century Gothic"/>
                <a:cs typeface="Century Gothic"/>
              </a:rPr>
              <a:t>Digitale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1002" y="1828292"/>
            <a:ext cx="96774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10" dirty="0">
                <a:solidFill>
                  <a:srgbClr val="92D7E0"/>
                </a:solidFill>
                <a:latin typeface="Century Gothic"/>
                <a:cs typeface="Century Gothic"/>
              </a:rPr>
              <a:t>01.07.2025</a:t>
            </a:r>
            <a:endParaRPr sz="14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05366" y="83271"/>
            <a:ext cx="2556510" cy="5276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00" spc="60" dirty="0">
                <a:solidFill>
                  <a:srgbClr val="002D53"/>
                </a:solidFill>
                <a:latin typeface="Century Gothic"/>
                <a:cs typeface="Century Gothic"/>
              </a:rPr>
              <a:t>Professionisti</a:t>
            </a:r>
            <a:r>
              <a:rPr sz="1100" spc="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100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002D53"/>
                </a:solidFill>
                <a:latin typeface="Century Gothic"/>
                <a:cs typeface="Century Gothic"/>
              </a:rPr>
              <a:t>Innovazione</a:t>
            </a:r>
            <a:r>
              <a:rPr sz="1100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002D53"/>
                </a:solidFill>
                <a:latin typeface="Century Gothic"/>
                <a:cs typeface="Century Gothic"/>
              </a:rPr>
              <a:t>Digitale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1556385" algn="l"/>
              </a:tabLst>
            </a:pPr>
            <a:r>
              <a:rPr sz="1200" spc="-10" dirty="0">
                <a:solidFill>
                  <a:srgbClr val="92B9D2"/>
                </a:solidFill>
                <a:latin typeface="Century Gothic"/>
                <a:cs typeface="Century Gothic"/>
              </a:rPr>
              <a:t>01.07.2025</a:t>
            </a:r>
            <a:r>
              <a:rPr sz="1200" dirty="0">
                <a:solidFill>
                  <a:srgbClr val="92B9D2"/>
                </a:solidFill>
                <a:latin typeface="Century Gothic"/>
                <a:cs typeface="Century Gothic"/>
              </a:rPr>
              <a:t>	</a:t>
            </a:r>
            <a:r>
              <a:rPr sz="1800" spc="-15" baseline="2314" dirty="0">
                <a:solidFill>
                  <a:srgbClr val="92B9D2"/>
                </a:solidFill>
                <a:latin typeface="Century Gothic"/>
                <a:cs typeface="Century Gothic"/>
              </a:rPr>
              <a:t>#OPID25</a:t>
            </a:r>
            <a:endParaRPr sz="1800" baseline="2314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655" y="428370"/>
            <a:ext cx="168021" cy="1680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6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60" dirty="0"/>
              <a:t>L’agenda</a:t>
            </a:r>
            <a:r>
              <a:rPr spc="90" dirty="0"/>
              <a:t> </a:t>
            </a:r>
            <a:r>
              <a:rPr spc="210" dirty="0"/>
              <a:t>del</a:t>
            </a:r>
            <a:r>
              <a:rPr spc="105" dirty="0"/>
              <a:t> </a:t>
            </a:r>
            <a:r>
              <a:rPr spc="280" dirty="0"/>
              <a:t>Convegno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72653" y="6721539"/>
            <a:ext cx="3880485" cy="129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110" dirty="0">
                <a:solidFill>
                  <a:srgbClr val="052E52"/>
                </a:solidFill>
                <a:latin typeface="Calibri"/>
                <a:cs typeface="Calibri"/>
              </a:rPr>
              <a:t>COPYRIGHT</a:t>
            </a:r>
            <a:r>
              <a:rPr sz="650" b="1" spc="2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052E52"/>
                </a:solidFill>
                <a:latin typeface="Calibri"/>
                <a:cs typeface="Calibri"/>
              </a:rPr>
              <a:t>©</a:t>
            </a:r>
            <a:r>
              <a:rPr sz="650" b="1" spc="5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110" dirty="0">
                <a:solidFill>
                  <a:srgbClr val="052E52"/>
                </a:solidFill>
                <a:latin typeface="Calibri"/>
                <a:cs typeface="Calibri"/>
              </a:rPr>
              <a:t>POLITECNICO</a:t>
            </a:r>
            <a:r>
              <a:rPr sz="650" b="1" spc="3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0" dirty="0">
                <a:solidFill>
                  <a:srgbClr val="052E52"/>
                </a:solidFill>
                <a:latin typeface="Calibri"/>
                <a:cs typeface="Calibri"/>
              </a:rPr>
              <a:t>DI</a:t>
            </a:r>
            <a:r>
              <a:rPr sz="650" b="1" spc="45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5" dirty="0">
                <a:solidFill>
                  <a:srgbClr val="052E52"/>
                </a:solidFill>
                <a:latin typeface="Calibri"/>
                <a:cs typeface="Calibri"/>
              </a:rPr>
              <a:t>MILANO</a:t>
            </a:r>
            <a:r>
              <a:rPr sz="650" b="1" spc="4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052E52"/>
                </a:solidFill>
                <a:latin typeface="Calibri"/>
                <a:cs typeface="Calibri"/>
              </a:rPr>
              <a:t>/</a:t>
            </a:r>
            <a:r>
              <a:rPr sz="650" b="1" spc="6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100" dirty="0">
                <a:solidFill>
                  <a:srgbClr val="052E52"/>
                </a:solidFill>
                <a:latin typeface="Calibri"/>
                <a:cs typeface="Calibri"/>
              </a:rPr>
              <a:t>DIPARTIMENTO</a:t>
            </a:r>
            <a:r>
              <a:rPr sz="650" b="1" spc="25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0" dirty="0">
                <a:solidFill>
                  <a:srgbClr val="052E52"/>
                </a:solidFill>
                <a:latin typeface="Calibri"/>
                <a:cs typeface="Calibri"/>
              </a:rPr>
              <a:t>DI</a:t>
            </a:r>
            <a:r>
              <a:rPr sz="650" b="1" spc="5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5" dirty="0">
                <a:solidFill>
                  <a:srgbClr val="052E52"/>
                </a:solidFill>
                <a:latin typeface="Calibri"/>
                <a:cs typeface="Calibri"/>
              </a:rPr>
              <a:t>INGEGNERIA</a:t>
            </a:r>
            <a:r>
              <a:rPr sz="650" b="1" spc="3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5" dirty="0">
                <a:solidFill>
                  <a:srgbClr val="052E52"/>
                </a:solidFill>
                <a:latin typeface="Calibri"/>
                <a:cs typeface="Calibri"/>
              </a:rPr>
              <a:t>GESTIONALE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297" y="914400"/>
            <a:ext cx="571500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14:30</a:t>
            </a:r>
            <a:r>
              <a:rPr sz="1200" b="1" spc="8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-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002D53"/>
                </a:solidFill>
                <a:latin typeface="Calibri"/>
                <a:cs typeface="Calibri"/>
              </a:rPr>
              <a:t>Apertura</a:t>
            </a:r>
            <a:r>
              <a:rPr sz="1200" b="1" spc="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30" dirty="0">
                <a:solidFill>
                  <a:srgbClr val="002D53"/>
                </a:solidFill>
                <a:latin typeface="Calibri"/>
                <a:cs typeface="Calibri"/>
              </a:rPr>
              <a:t>dei</a:t>
            </a:r>
            <a:r>
              <a:rPr sz="1200" b="1" spc="8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lavori</a:t>
            </a:r>
            <a:r>
              <a:rPr sz="1200" b="1" spc="4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002D53"/>
                </a:solidFill>
                <a:latin typeface="Calibri"/>
                <a:cs typeface="Calibri"/>
              </a:rPr>
              <a:t>e</a:t>
            </a:r>
            <a:r>
              <a:rPr sz="1200" b="1" spc="8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002D53"/>
                </a:solidFill>
                <a:latin typeface="Calibri"/>
                <a:cs typeface="Calibri"/>
              </a:rPr>
              <a:t>introduzione</a:t>
            </a:r>
            <a:r>
              <a:rPr sz="1200" b="1" spc="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00" dirty="0">
                <a:solidFill>
                  <a:srgbClr val="002D53"/>
                </a:solidFill>
                <a:latin typeface="Calibri"/>
                <a:cs typeface="Calibri"/>
              </a:rPr>
              <a:t>alla</a:t>
            </a:r>
            <a:r>
              <a:rPr sz="1200" b="1" spc="7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002D53"/>
                </a:solidFill>
                <a:latin typeface="Calibri"/>
                <a:cs typeface="Calibri"/>
              </a:rPr>
              <a:t>Ricerca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i="1" spc="155" dirty="0">
                <a:solidFill>
                  <a:srgbClr val="002D53"/>
                </a:solidFill>
                <a:latin typeface="Calibri"/>
                <a:cs typeface="Calibri"/>
              </a:rPr>
              <a:t>Claudio</a:t>
            </a:r>
            <a:r>
              <a:rPr sz="1200" b="1" i="1" spc="2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10" dirty="0">
                <a:solidFill>
                  <a:srgbClr val="002D53"/>
                </a:solidFill>
                <a:latin typeface="Calibri"/>
                <a:cs typeface="Calibri"/>
              </a:rPr>
              <a:t>Rorato</a:t>
            </a:r>
            <a:r>
              <a:rPr sz="1200" i="1" spc="110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17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Responsabile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Scientifico</a:t>
            </a:r>
            <a:r>
              <a:rPr sz="1200" i="1" spc="1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200" i="1" spc="1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Direttore</a:t>
            </a:r>
            <a:r>
              <a:rPr sz="1200" i="1" spc="114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dell’Osservatorio</a:t>
            </a:r>
            <a:endParaRPr sz="1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Professionisti</a:t>
            </a:r>
            <a:r>
              <a:rPr sz="1200" i="1" spc="8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200" i="1" spc="9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Innovazione</a:t>
            </a:r>
            <a:r>
              <a:rPr sz="1200" i="1" spc="8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Digitale</a:t>
            </a:r>
            <a:endParaRPr sz="1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Century Gothic"/>
              <a:cs typeface="Century Gothic"/>
            </a:endParaRPr>
          </a:p>
          <a:p>
            <a:pPr marL="12700" marR="43815">
              <a:lnSpc>
                <a:spcPct val="100000"/>
              </a:lnSpc>
            </a:pPr>
            <a:r>
              <a:rPr sz="1200" b="1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14:35</a:t>
            </a:r>
            <a:r>
              <a:rPr sz="1200" b="1" spc="95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- </a:t>
            </a:r>
            <a:r>
              <a:rPr sz="1200" b="1" spc="17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Lo</a:t>
            </a:r>
            <a:r>
              <a:rPr sz="1200" b="1" spc="105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scenario:</a:t>
            </a:r>
            <a:r>
              <a:rPr sz="1200" b="1" spc="9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studi</a:t>
            </a:r>
            <a:r>
              <a:rPr sz="1200" b="1" spc="9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professionali,</a:t>
            </a:r>
            <a:r>
              <a:rPr sz="1200" b="1" spc="85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in</a:t>
            </a:r>
            <a:r>
              <a:rPr sz="1200" b="1" spc="9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equilibrio</a:t>
            </a:r>
            <a:r>
              <a:rPr sz="1200" b="1" spc="10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tra</a:t>
            </a:r>
            <a:r>
              <a:rPr sz="1200" b="1" spc="9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timori</a:t>
            </a:r>
            <a:r>
              <a:rPr sz="1200" b="1" spc="9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1200" b="1" spc="10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desideri </a:t>
            </a:r>
            <a:r>
              <a:rPr sz="1200" b="1" i="1" spc="155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Claudio</a:t>
            </a:r>
            <a:r>
              <a:rPr sz="1200" b="1" i="1" spc="26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i="1" spc="11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Rorato</a:t>
            </a:r>
            <a:r>
              <a:rPr sz="1200" i="1" spc="11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,</a:t>
            </a:r>
            <a:r>
              <a:rPr sz="1200" i="1" spc="175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Responsabile</a:t>
            </a:r>
            <a:r>
              <a:rPr sz="1200" i="1" spc="135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Scientifico</a:t>
            </a:r>
            <a:r>
              <a:rPr sz="1200" i="1" spc="17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e</a:t>
            </a:r>
            <a:r>
              <a:rPr sz="1200" i="1" spc="16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Direttore</a:t>
            </a:r>
            <a:r>
              <a:rPr sz="1200" i="1" spc="114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dell’Osservatorio </a:t>
            </a:r>
            <a:r>
              <a:rPr sz="1200" i="1" spc="65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Professionisti</a:t>
            </a:r>
            <a:r>
              <a:rPr sz="1200" i="1" spc="7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e</a:t>
            </a:r>
            <a:r>
              <a:rPr sz="1200" i="1" spc="9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Innovazione</a:t>
            </a:r>
            <a:r>
              <a:rPr sz="1200" i="1" spc="7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Digitale</a:t>
            </a:r>
            <a:endParaRPr sz="1200" dirty="0">
              <a:highlight>
                <a:srgbClr val="FFFF00"/>
              </a:highlight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14:50 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-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002D53"/>
                </a:solidFill>
                <a:latin typeface="Calibri"/>
                <a:cs typeface="Calibri"/>
              </a:rPr>
              <a:t>Testimonianze,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riflessioni</a:t>
            </a:r>
            <a:r>
              <a:rPr sz="1200" b="1" spc="8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002D53"/>
                </a:solidFill>
                <a:latin typeface="Calibri"/>
                <a:cs typeface="Calibri"/>
              </a:rPr>
              <a:t>e</a:t>
            </a:r>
            <a:r>
              <a:rPr sz="1200" b="1" spc="7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80" dirty="0">
                <a:solidFill>
                  <a:srgbClr val="002D53"/>
                </a:solidFill>
                <a:latin typeface="Calibri"/>
                <a:cs typeface="Calibri"/>
              </a:rPr>
              <a:t>commento</a:t>
            </a:r>
            <a:r>
              <a:rPr sz="1200" b="1" spc="8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ai</a:t>
            </a:r>
            <a:r>
              <a:rPr sz="1200" b="1" spc="7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risultati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Discutono</a:t>
            </a:r>
            <a:r>
              <a:rPr sz="1200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spc="80" dirty="0">
                <a:solidFill>
                  <a:srgbClr val="002D53"/>
                </a:solidFill>
                <a:latin typeface="Century Gothic"/>
                <a:cs typeface="Century Gothic"/>
              </a:rPr>
              <a:t>i</a:t>
            </a:r>
            <a:r>
              <a:rPr sz="1200" spc="65" dirty="0">
                <a:solidFill>
                  <a:srgbClr val="002D53"/>
                </a:solidFill>
                <a:latin typeface="Century Gothic"/>
                <a:cs typeface="Century Gothic"/>
              </a:rPr>
              <a:t> risultati </a:t>
            </a: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della</a:t>
            </a:r>
            <a:r>
              <a:rPr sz="1200" spc="8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02D53"/>
                </a:solidFill>
                <a:latin typeface="Century Gothic"/>
                <a:cs typeface="Century Gothic"/>
              </a:rPr>
              <a:t>Ricerca:</a:t>
            </a:r>
            <a:endParaRPr sz="1200" dirty="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60" dirty="0">
                <a:solidFill>
                  <a:srgbClr val="002D53"/>
                </a:solidFill>
                <a:latin typeface="Calibri"/>
                <a:cs typeface="Calibri"/>
              </a:rPr>
              <a:t>Riccardo</a:t>
            </a:r>
            <a:r>
              <a:rPr sz="1200" b="1" i="1" spc="21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25" dirty="0">
                <a:solidFill>
                  <a:srgbClr val="002D53"/>
                </a:solidFill>
                <a:latin typeface="Calibri"/>
                <a:cs typeface="Calibri"/>
              </a:rPr>
              <a:t>Bellocchio</a:t>
            </a:r>
            <a:r>
              <a:rPr sz="1200" i="1" spc="125" dirty="0">
                <a:solidFill>
                  <a:srgbClr val="002D53"/>
                </a:solidFill>
                <a:latin typeface="Century Gothic"/>
                <a:cs typeface="Century Gothic"/>
              </a:rPr>
              <a:t>,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Segretario,</a:t>
            </a:r>
            <a:r>
              <a:rPr sz="1200" i="1" spc="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Ordine</a:t>
            </a:r>
            <a:r>
              <a:rPr sz="1200" i="1" spc="1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dei</a:t>
            </a:r>
            <a:r>
              <a:rPr sz="1200" i="1" spc="114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Consulenti</a:t>
            </a:r>
            <a:r>
              <a:rPr sz="1200" i="1" spc="1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del</a:t>
            </a:r>
            <a:r>
              <a:rPr sz="1200" i="1" spc="10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Lavoro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50" dirty="0">
                <a:solidFill>
                  <a:srgbClr val="002D53"/>
                </a:solidFill>
                <a:latin typeface="Century Gothic"/>
                <a:cs typeface="Century Gothic"/>
              </a:rPr>
              <a:t>–</a:t>
            </a:r>
            <a:endParaRPr sz="1200" dirty="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</a:pP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Consiglio</a:t>
            </a:r>
            <a:r>
              <a:rPr sz="1200" i="1" spc="19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Provinciale</a:t>
            </a:r>
            <a:r>
              <a:rPr sz="1200" i="1" spc="17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di</a:t>
            </a:r>
            <a:r>
              <a:rPr sz="1200" i="1" spc="2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Milano</a:t>
            </a:r>
            <a:endParaRPr sz="1200" dirty="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95" dirty="0">
                <a:solidFill>
                  <a:srgbClr val="002D53"/>
                </a:solidFill>
                <a:latin typeface="Calibri"/>
                <a:cs typeface="Calibri"/>
              </a:rPr>
              <a:t>Tommaso</a:t>
            </a:r>
            <a:r>
              <a:rPr sz="1200" b="1" i="1" spc="10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45" dirty="0">
                <a:solidFill>
                  <a:srgbClr val="002D53"/>
                </a:solidFill>
                <a:latin typeface="Calibri"/>
                <a:cs typeface="Calibri"/>
              </a:rPr>
              <a:t>Di</a:t>
            </a:r>
            <a:r>
              <a:rPr sz="1200" b="1" i="1" spc="10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14" dirty="0">
                <a:solidFill>
                  <a:srgbClr val="002D53"/>
                </a:solidFill>
                <a:latin typeface="Calibri"/>
                <a:cs typeface="Calibri"/>
              </a:rPr>
              <a:t>Nardo</a:t>
            </a:r>
            <a:r>
              <a:rPr sz="1200" i="1" spc="114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Coordinatore</a:t>
            </a:r>
            <a:r>
              <a:rPr sz="1200" i="1" spc="-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dell’area</a:t>
            </a:r>
            <a:r>
              <a:rPr sz="1200" i="1" spc="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di</a:t>
            </a:r>
            <a:r>
              <a:rPr sz="1200" i="1" spc="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ricerca</a:t>
            </a:r>
            <a:r>
              <a:rPr sz="1200" i="1" spc="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economico-</a:t>
            </a:r>
            <a:endParaRPr sz="1200" dirty="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</a:pP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statistica,</a:t>
            </a:r>
            <a:r>
              <a:rPr sz="1200" i="1" spc="10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FNC</a:t>
            </a:r>
            <a:r>
              <a:rPr sz="1200" i="1" spc="1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–</a:t>
            </a:r>
            <a:r>
              <a:rPr sz="1200" i="1" spc="14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Fondazione</a:t>
            </a:r>
            <a:r>
              <a:rPr sz="1200" i="1" spc="1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Nazionale</a:t>
            </a:r>
            <a:r>
              <a:rPr sz="1200" i="1" spc="1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di</a:t>
            </a:r>
            <a:r>
              <a:rPr sz="1200" i="1" spc="14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Ricerca</a:t>
            </a:r>
            <a:r>
              <a:rPr sz="1200" i="1" spc="1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dei</a:t>
            </a:r>
            <a:r>
              <a:rPr sz="1200" i="1" spc="15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Commercialisti</a:t>
            </a:r>
            <a:endParaRPr sz="1200" dirty="0">
              <a:latin typeface="Century Gothic"/>
              <a:cs typeface="Century Gothic"/>
            </a:endParaRPr>
          </a:p>
          <a:p>
            <a:pPr marL="184785" marR="12382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i="1" spc="135" dirty="0">
                <a:solidFill>
                  <a:srgbClr val="002D53"/>
                </a:solidFill>
                <a:latin typeface="Calibri"/>
                <a:cs typeface="Calibri"/>
              </a:rPr>
              <a:t>Nicoletta</a:t>
            </a:r>
            <a:r>
              <a:rPr sz="1200" b="1" i="1" spc="21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00" dirty="0">
                <a:solidFill>
                  <a:srgbClr val="002D53"/>
                </a:solidFill>
                <a:latin typeface="Calibri"/>
                <a:cs typeface="Calibri"/>
              </a:rPr>
              <a:t>Grassi</a:t>
            </a:r>
            <a:r>
              <a:rPr sz="1200" i="1" spc="100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8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Consigliere</a:t>
            </a:r>
            <a:r>
              <a:rPr sz="1200" i="1" spc="9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Nazionale,</a:t>
            </a:r>
            <a:r>
              <a:rPr sz="1200" i="1" spc="8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75" dirty="0">
                <a:solidFill>
                  <a:srgbClr val="002D53"/>
                </a:solidFill>
                <a:latin typeface="Century Gothic"/>
                <a:cs typeface="Century Gothic"/>
              </a:rPr>
              <a:t>ANF</a:t>
            </a:r>
            <a:r>
              <a:rPr sz="1200" i="1" spc="1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–</a:t>
            </a:r>
            <a:r>
              <a:rPr sz="1200" i="1" spc="9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Associazione</a:t>
            </a:r>
            <a:r>
              <a:rPr sz="1200" i="1" spc="7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Nazionale Forense</a:t>
            </a:r>
            <a:endParaRPr sz="1200" dirty="0">
              <a:latin typeface="Century Gothic"/>
              <a:cs typeface="Century Gothic"/>
            </a:endParaRPr>
          </a:p>
          <a:p>
            <a:pPr marL="184785" marR="2794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45" dirty="0">
                <a:solidFill>
                  <a:srgbClr val="002D53"/>
                </a:solidFill>
                <a:latin typeface="Calibri"/>
                <a:cs typeface="Calibri"/>
              </a:rPr>
              <a:t>Marco</a:t>
            </a:r>
            <a:r>
              <a:rPr sz="1200" b="1" i="1" spc="22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40" dirty="0">
                <a:solidFill>
                  <a:srgbClr val="002D53"/>
                </a:solidFill>
                <a:latin typeface="Calibri"/>
                <a:cs typeface="Calibri"/>
              </a:rPr>
              <a:t>Iannace</a:t>
            </a:r>
            <a:r>
              <a:rPr sz="1200" i="1" spc="140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9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Dottore</a:t>
            </a:r>
            <a:r>
              <a:rPr sz="1200" i="1" spc="9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Commercialista</a:t>
            </a:r>
            <a:r>
              <a:rPr sz="1200" i="1" spc="1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200" i="1" spc="1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Consulente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Strategico</a:t>
            </a:r>
            <a:r>
              <a:rPr sz="1200" i="1" spc="10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per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le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PMI,</a:t>
            </a:r>
            <a:r>
              <a:rPr sz="1200" i="1" spc="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AIDC</a:t>
            </a:r>
            <a:r>
              <a:rPr sz="1200" i="1" spc="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–</a:t>
            </a:r>
            <a:r>
              <a:rPr sz="1200" i="1" spc="7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Associazione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45" dirty="0">
                <a:solidFill>
                  <a:srgbClr val="002D53"/>
                </a:solidFill>
                <a:latin typeface="Century Gothic"/>
                <a:cs typeface="Century Gothic"/>
              </a:rPr>
              <a:t>Italiana</a:t>
            </a:r>
            <a:r>
              <a:rPr sz="1200" i="1" spc="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Dottori</a:t>
            </a:r>
            <a:r>
              <a:rPr sz="1200" i="1" spc="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Commercialisti</a:t>
            </a:r>
            <a:endParaRPr sz="1200" dirty="0">
              <a:latin typeface="Century Gothic"/>
              <a:cs typeface="Century Gothic"/>
            </a:endParaRPr>
          </a:p>
          <a:p>
            <a:pPr marL="184785" marR="1143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45" dirty="0">
                <a:solidFill>
                  <a:srgbClr val="002D53"/>
                </a:solidFill>
                <a:latin typeface="Calibri"/>
                <a:cs typeface="Calibri"/>
              </a:rPr>
              <a:t>Monica</a:t>
            </a:r>
            <a:r>
              <a:rPr sz="1200" b="1" i="1" spc="1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35" dirty="0">
                <a:solidFill>
                  <a:srgbClr val="002D53"/>
                </a:solidFill>
                <a:latin typeface="Calibri"/>
                <a:cs typeface="Calibri"/>
              </a:rPr>
              <a:t>Mazzocchi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20" dirty="0">
                <a:solidFill>
                  <a:srgbClr val="002D53"/>
                </a:solidFill>
                <a:latin typeface="Century Gothic"/>
                <a:cs typeface="Century Gothic"/>
              </a:rPr>
              <a:t>Vice</a:t>
            </a:r>
            <a:r>
              <a:rPr sz="1200" i="1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Presidente,</a:t>
            </a:r>
            <a:r>
              <a:rPr sz="1200" i="1" spc="5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ODCEC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Milano</a:t>
            </a:r>
            <a:r>
              <a:rPr sz="1200" i="1" spc="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–</a:t>
            </a:r>
            <a:r>
              <a:rPr sz="1200" i="1" spc="5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Ordine</a:t>
            </a:r>
            <a:r>
              <a:rPr sz="1200" i="1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dei</a:t>
            </a:r>
            <a:r>
              <a:rPr sz="1200" i="1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40" dirty="0">
                <a:solidFill>
                  <a:srgbClr val="002D53"/>
                </a:solidFill>
                <a:latin typeface="Century Gothic"/>
                <a:cs typeface="Century Gothic"/>
              </a:rPr>
              <a:t>Dottori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Commercialisti</a:t>
            </a:r>
            <a:r>
              <a:rPr sz="1200" i="1" spc="1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200" i="1" spc="1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degli</a:t>
            </a:r>
            <a:r>
              <a:rPr sz="1200" i="1" spc="1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Esperti</a:t>
            </a:r>
            <a:r>
              <a:rPr sz="1200" i="1" spc="1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Contabili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di</a:t>
            </a:r>
            <a:r>
              <a:rPr sz="1200" i="1" spc="1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Milano</a:t>
            </a:r>
            <a:endParaRPr sz="1200" dirty="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4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Nicola</a:t>
            </a:r>
            <a:r>
              <a:rPr sz="1200" b="1" i="1" spc="254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200" b="1" i="1" spc="11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Testa</a:t>
            </a:r>
            <a:r>
              <a:rPr sz="1200" i="1" spc="11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,</a:t>
            </a:r>
            <a:r>
              <a:rPr sz="1200" i="1" spc="85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Presidente,</a:t>
            </a:r>
            <a:r>
              <a:rPr sz="1200" i="1" spc="125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U.NA.P.P.A.</a:t>
            </a:r>
            <a:r>
              <a:rPr sz="1200" i="1" spc="114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–</a:t>
            </a:r>
            <a:r>
              <a:rPr sz="1200" i="1" spc="125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Unione</a:t>
            </a:r>
            <a:r>
              <a:rPr sz="1200" i="1" spc="10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Nazionale</a:t>
            </a:r>
            <a:r>
              <a:rPr sz="1200" i="1" spc="125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spc="55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Professionisti</a:t>
            </a:r>
            <a:endParaRPr sz="1200" dirty="0">
              <a:highlight>
                <a:srgbClr val="FFFF00"/>
              </a:highlight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</a:pPr>
            <a:r>
              <a:rPr sz="1200" i="1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Pratiche</a:t>
            </a:r>
            <a:r>
              <a:rPr sz="1200" i="1" spc="30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 </a:t>
            </a:r>
            <a:r>
              <a:rPr sz="1200" i="1" spc="50" dirty="0">
                <a:solidFill>
                  <a:srgbClr val="002D53"/>
                </a:solidFill>
                <a:highlight>
                  <a:srgbClr val="FFFF00"/>
                </a:highlight>
                <a:latin typeface="Century Gothic"/>
                <a:cs typeface="Century Gothic"/>
              </a:rPr>
              <a:t>Amministrative</a:t>
            </a:r>
            <a:endParaRPr sz="1200" dirty="0">
              <a:highlight>
                <a:srgbClr val="FFFF00"/>
              </a:highlight>
              <a:latin typeface="Century Gothic"/>
              <a:cs typeface="Century Gothic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55" dirty="0">
                <a:solidFill>
                  <a:srgbClr val="002D53"/>
                </a:solidFill>
                <a:latin typeface="Calibri"/>
                <a:cs typeface="Calibri"/>
              </a:rPr>
              <a:t>Enrico</a:t>
            </a:r>
            <a:r>
              <a:rPr sz="1200" b="1" i="1" spc="15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20" dirty="0">
                <a:solidFill>
                  <a:srgbClr val="002D53"/>
                </a:solidFill>
                <a:latin typeface="Calibri"/>
                <a:cs typeface="Calibri"/>
              </a:rPr>
              <a:t>V</a:t>
            </a:r>
            <a:r>
              <a:rPr sz="1200" b="1" spc="120" dirty="0">
                <a:solidFill>
                  <a:srgbClr val="002D53"/>
                </a:solidFill>
                <a:latin typeface="Calibri"/>
                <a:cs typeface="Calibri"/>
              </a:rPr>
              <a:t>annicola</a:t>
            </a:r>
            <a:r>
              <a:rPr sz="1200" spc="120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spc="5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Presidente</a:t>
            </a:r>
            <a:r>
              <a:rPr sz="1200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Nazionale,</a:t>
            </a:r>
            <a:r>
              <a:rPr sz="1200" spc="47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ANCL</a:t>
            </a:r>
            <a:r>
              <a:rPr sz="1200" spc="7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–</a:t>
            </a:r>
            <a:r>
              <a:rPr sz="1200" spc="6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Associazione</a:t>
            </a:r>
            <a:r>
              <a:rPr sz="1200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02D53"/>
                </a:solidFill>
                <a:latin typeface="Century Gothic"/>
                <a:cs typeface="Century Gothic"/>
              </a:rPr>
              <a:t>Nazionale </a:t>
            </a: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Consulenti</a:t>
            </a:r>
            <a:r>
              <a:rPr sz="1200" spc="17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del</a:t>
            </a:r>
            <a:r>
              <a:rPr sz="1200" spc="1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02D53"/>
                </a:solidFill>
                <a:latin typeface="Century Gothic"/>
                <a:cs typeface="Century Gothic"/>
              </a:rPr>
              <a:t>Lavoro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3028" y="1093470"/>
            <a:ext cx="578167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657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2D53"/>
                </a:solidFill>
                <a:latin typeface="Calibri"/>
                <a:cs typeface="Calibri"/>
              </a:rPr>
              <a:t>15:15</a:t>
            </a:r>
            <a:r>
              <a:rPr sz="1200" b="1" spc="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-</a:t>
            </a:r>
            <a:r>
              <a:rPr sz="1200" b="1" spc="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002D53"/>
                </a:solidFill>
                <a:latin typeface="Calibri"/>
                <a:cs typeface="Calibri"/>
              </a:rPr>
              <a:t>Presentazione</a:t>
            </a:r>
            <a:r>
              <a:rPr sz="1200" b="1" spc="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30" dirty="0">
                <a:solidFill>
                  <a:srgbClr val="002D53"/>
                </a:solidFill>
                <a:latin typeface="Calibri"/>
                <a:cs typeface="Calibri"/>
              </a:rPr>
              <a:t>dei</a:t>
            </a:r>
            <a:r>
              <a:rPr sz="1200" b="1" spc="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risultati</a:t>
            </a:r>
            <a:r>
              <a:rPr sz="1200" b="1" spc="5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002D53"/>
                </a:solidFill>
                <a:latin typeface="Calibri"/>
                <a:cs typeface="Calibri"/>
              </a:rPr>
              <a:t>della</a:t>
            </a:r>
            <a:r>
              <a:rPr sz="1200" b="1" spc="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30" dirty="0">
                <a:solidFill>
                  <a:srgbClr val="002D53"/>
                </a:solidFill>
                <a:latin typeface="Calibri"/>
                <a:cs typeface="Calibri"/>
              </a:rPr>
              <a:t>Ricerca: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002D53"/>
                </a:solidFill>
                <a:latin typeface="Calibri"/>
                <a:cs typeface="Calibri"/>
              </a:rPr>
              <a:t>tecnologie</a:t>
            </a:r>
            <a:r>
              <a:rPr sz="1200" b="1" spc="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digitali, </a:t>
            </a:r>
            <a:r>
              <a:rPr sz="1200" b="1" spc="135" dirty="0">
                <a:solidFill>
                  <a:srgbClr val="002D53"/>
                </a:solidFill>
                <a:latin typeface="Calibri"/>
                <a:cs typeface="Calibri"/>
              </a:rPr>
              <a:t>intelligenza</a:t>
            </a:r>
            <a:r>
              <a:rPr sz="1200" b="1" spc="8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artificiale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002D53"/>
                </a:solidFill>
                <a:latin typeface="Calibri"/>
                <a:cs typeface="Calibri"/>
              </a:rPr>
              <a:t>e</a:t>
            </a:r>
            <a:r>
              <a:rPr sz="1200" b="1" spc="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002D53"/>
                </a:solidFill>
                <a:latin typeface="Calibri"/>
                <a:cs typeface="Calibri"/>
              </a:rPr>
              <a:t>analisi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30" dirty="0">
                <a:solidFill>
                  <a:srgbClr val="002D53"/>
                </a:solidFill>
                <a:latin typeface="Calibri"/>
                <a:cs typeface="Calibri"/>
              </a:rPr>
              <a:t>dei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00" dirty="0">
                <a:solidFill>
                  <a:srgbClr val="002D53"/>
                </a:solidFill>
                <a:latin typeface="Calibri"/>
                <a:cs typeface="Calibri"/>
              </a:rPr>
              <a:t>dati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Francesca</a:t>
            </a:r>
            <a:r>
              <a:rPr sz="1200" i="1" spc="9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Parisi,</a:t>
            </a:r>
            <a:r>
              <a:rPr sz="1200" i="1" spc="8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Ricercatrice</a:t>
            </a:r>
            <a:r>
              <a:rPr sz="1200" i="1" spc="10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dell’Osservatorio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 Professionisti</a:t>
            </a:r>
            <a:r>
              <a:rPr sz="1200" i="1" spc="8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200" i="1" spc="9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Innovazione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Digitale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2D53"/>
                </a:solidFill>
                <a:latin typeface="Calibri"/>
                <a:cs typeface="Calibri"/>
              </a:rPr>
              <a:t>15:30</a:t>
            </a:r>
            <a:r>
              <a:rPr sz="1200" b="1" spc="10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-</a:t>
            </a:r>
            <a:r>
              <a:rPr sz="1200" b="1" spc="11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002D53"/>
                </a:solidFill>
                <a:latin typeface="Calibri"/>
                <a:cs typeface="Calibri"/>
              </a:rPr>
              <a:t>Testimonianze,</a:t>
            </a:r>
            <a:r>
              <a:rPr sz="1200" b="1" spc="10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002D53"/>
                </a:solidFill>
                <a:latin typeface="Calibri"/>
                <a:cs typeface="Calibri"/>
              </a:rPr>
              <a:t>riflessioni</a:t>
            </a:r>
            <a:r>
              <a:rPr sz="1200" b="1" spc="10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002D53"/>
                </a:solidFill>
                <a:latin typeface="Calibri"/>
                <a:cs typeface="Calibri"/>
              </a:rPr>
              <a:t>e</a:t>
            </a:r>
            <a:r>
              <a:rPr sz="1200" b="1" spc="114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85" dirty="0">
                <a:solidFill>
                  <a:srgbClr val="002D53"/>
                </a:solidFill>
                <a:latin typeface="Calibri"/>
                <a:cs typeface="Calibri"/>
              </a:rPr>
              <a:t>commento</a:t>
            </a:r>
            <a:r>
              <a:rPr sz="1200" b="1" spc="11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ai</a:t>
            </a:r>
            <a:r>
              <a:rPr sz="1200" b="1" spc="11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risultati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Discutono</a:t>
            </a:r>
            <a:r>
              <a:rPr sz="1200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spc="80" dirty="0">
                <a:solidFill>
                  <a:srgbClr val="002D53"/>
                </a:solidFill>
                <a:latin typeface="Century Gothic"/>
                <a:cs typeface="Century Gothic"/>
              </a:rPr>
              <a:t>i</a:t>
            </a:r>
            <a:r>
              <a:rPr sz="1200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spc="65" dirty="0">
                <a:solidFill>
                  <a:srgbClr val="002D53"/>
                </a:solidFill>
                <a:latin typeface="Century Gothic"/>
                <a:cs typeface="Century Gothic"/>
              </a:rPr>
              <a:t>risultati </a:t>
            </a:r>
            <a:r>
              <a:rPr sz="1200" dirty="0">
                <a:solidFill>
                  <a:srgbClr val="002D53"/>
                </a:solidFill>
                <a:latin typeface="Century Gothic"/>
                <a:cs typeface="Century Gothic"/>
              </a:rPr>
              <a:t>della</a:t>
            </a:r>
            <a:r>
              <a:rPr sz="1200" spc="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02D53"/>
                </a:solidFill>
                <a:latin typeface="Century Gothic"/>
                <a:cs typeface="Century Gothic"/>
              </a:rPr>
              <a:t>Ricerca:</a:t>
            </a:r>
            <a:endParaRPr sz="1200">
              <a:latin typeface="Century Gothic"/>
              <a:cs typeface="Century Gothic"/>
            </a:endParaRPr>
          </a:p>
          <a:p>
            <a:pPr marL="184785" marR="40767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95" dirty="0">
                <a:solidFill>
                  <a:srgbClr val="002D53"/>
                </a:solidFill>
                <a:latin typeface="Calibri"/>
                <a:cs typeface="Calibri"/>
              </a:rPr>
              <a:t>Romano</a:t>
            </a:r>
            <a:r>
              <a:rPr sz="1200" b="1" i="1" spc="2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90" dirty="0">
                <a:solidFill>
                  <a:srgbClr val="002D53"/>
                </a:solidFill>
                <a:latin typeface="Calibri"/>
                <a:cs typeface="Calibri"/>
              </a:rPr>
              <a:t>Anelli</a:t>
            </a:r>
            <a:r>
              <a:rPr sz="1200" i="1" spc="90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1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Avvocato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giuslavorista,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collaboratore</a:t>
            </a:r>
            <a:r>
              <a:rPr sz="1200" i="1" spc="10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senior,</a:t>
            </a:r>
            <a:r>
              <a:rPr sz="1200" i="1" spc="1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40" dirty="0">
                <a:solidFill>
                  <a:srgbClr val="002D53"/>
                </a:solidFill>
                <a:latin typeface="Century Gothic"/>
                <a:cs typeface="Century Gothic"/>
              </a:rPr>
              <a:t>Studio </a:t>
            </a:r>
            <a:r>
              <a:rPr sz="1200" i="1" spc="35" dirty="0">
                <a:solidFill>
                  <a:srgbClr val="002D53"/>
                </a:solidFill>
                <a:latin typeface="Century Gothic"/>
                <a:cs typeface="Century Gothic"/>
              </a:rPr>
              <a:t>Piscaglia</a:t>
            </a:r>
            <a:endParaRPr sz="1200">
              <a:latin typeface="Century Gothic"/>
              <a:cs typeface="Century Gothic"/>
            </a:endParaRPr>
          </a:p>
          <a:p>
            <a:pPr marL="184785" marR="50355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65" dirty="0">
                <a:solidFill>
                  <a:srgbClr val="002D53"/>
                </a:solidFill>
                <a:latin typeface="Calibri"/>
                <a:cs typeface="Calibri"/>
              </a:rPr>
              <a:t>Andrea</a:t>
            </a:r>
            <a:r>
              <a:rPr sz="1200" b="1" i="1" spc="12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40" dirty="0">
                <a:solidFill>
                  <a:srgbClr val="002D53"/>
                </a:solidFill>
                <a:latin typeface="Calibri"/>
                <a:cs typeface="Calibri"/>
              </a:rPr>
              <a:t>Bernasconi</a:t>
            </a:r>
            <a:r>
              <a:rPr sz="1200" i="1" spc="140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Avvocato</a:t>
            </a:r>
            <a:r>
              <a:rPr sz="1200" i="1" spc="4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200" i="1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Responsabile</a:t>
            </a:r>
            <a:r>
              <a:rPr sz="1200" i="1" spc="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del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 Dipartimento</a:t>
            </a:r>
            <a:r>
              <a:rPr sz="1200" i="1" spc="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di </a:t>
            </a:r>
            <a:r>
              <a:rPr sz="1200" i="1" spc="70" dirty="0">
                <a:solidFill>
                  <a:srgbClr val="002D53"/>
                </a:solidFill>
                <a:latin typeface="Century Gothic"/>
                <a:cs typeface="Century Gothic"/>
              </a:rPr>
              <a:t>Diritto</a:t>
            </a:r>
            <a:r>
              <a:rPr sz="1200" i="1" spc="4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Societario,</a:t>
            </a:r>
            <a:r>
              <a:rPr sz="1200" i="1" spc="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Commerciale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200" i="1" spc="8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Contrattuale,</a:t>
            </a:r>
            <a:r>
              <a:rPr sz="1200" i="1" spc="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Studio</a:t>
            </a:r>
            <a:r>
              <a:rPr sz="1200" i="1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Previti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Associazione</a:t>
            </a:r>
            <a:r>
              <a:rPr sz="1200" i="1" spc="2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Professionale</a:t>
            </a:r>
            <a:endParaRPr sz="1200">
              <a:latin typeface="Century Gothic"/>
              <a:cs typeface="Century Gothic"/>
            </a:endParaRPr>
          </a:p>
          <a:p>
            <a:pPr marL="184785" marR="30480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50" dirty="0">
                <a:solidFill>
                  <a:srgbClr val="002D53"/>
                </a:solidFill>
                <a:latin typeface="Calibri"/>
                <a:cs typeface="Calibri"/>
              </a:rPr>
              <a:t>Robert</a:t>
            </a:r>
            <a:r>
              <a:rPr sz="1200" b="1" i="1" spc="5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35" dirty="0">
                <a:solidFill>
                  <a:srgbClr val="002D53"/>
                </a:solidFill>
                <a:latin typeface="Calibri"/>
                <a:cs typeface="Calibri"/>
              </a:rPr>
              <a:t>Braga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-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40" dirty="0">
                <a:solidFill>
                  <a:srgbClr val="002D53"/>
                </a:solidFill>
                <a:latin typeface="Century Gothic"/>
                <a:cs typeface="Century Gothic"/>
              </a:rPr>
              <a:t>Presidente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45" dirty="0">
                <a:solidFill>
                  <a:srgbClr val="002D53"/>
                </a:solidFill>
                <a:latin typeface="Century Gothic"/>
                <a:cs typeface="Century Gothic"/>
              </a:rPr>
              <a:t>Commissione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40" dirty="0">
                <a:solidFill>
                  <a:srgbClr val="002D53"/>
                </a:solidFill>
                <a:latin typeface="Century Gothic"/>
                <a:cs typeface="Century Gothic"/>
              </a:rPr>
              <a:t>Intelligenza</a:t>
            </a:r>
            <a:r>
              <a:rPr sz="1200" i="1" spc="-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30" dirty="0">
                <a:solidFill>
                  <a:srgbClr val="002D53"/>
                </a:solidFill>
                <a:latin typeface="Century Gothic"/>
                <a:cs typeface="Century Gothic"/>
              </a:rPr>
              <a:t>Artificiale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55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200" i="1" spc="-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40" dirty="0">
                <a:solidFill>
                  <a:srgbClr val="002D53"/>
                </a:solidFill>
                <a:latin typeface="Century Gothic"/>
                <a:cs typeface="Century Gothic"/>
              </a:rPr>
              <a:t>Bilanci,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5" dirty="0">
                <a:solidFill>
                  <a:srgbClr val="002D53"/>
                </a:solidFill>
                <a:latin typeface="Century Gothic"/>
                <a:cs typeface="Century Gothic"/>
              </a:rPr>
              <a:t>CNDCEC</a:t>
            </a:r>
            <a:r>
              <a:rPr sz="1200" i="1" spc="-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–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25" dirty="0">
                <a:solidFill>
                  <a:srgbClr val="002D53"/>
                </a:solidFill>
                <a:latin typeface="Century Gothic"/>
                <a:cs typeface="Century Gothic"/>
              </a:rPr>
              <a:t>Consiglio</a:t>
            </a:r>
            <a:r>
              <a:rPr sz="1200" i="1" spc="-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30" dirty="0">
                <a:solidFill>
                  <a:srgbClr val="002D53"/>
                </a:solidFill>
                <a:latin typeface="Century Gothic"/>
                <a:cs typeface="Century Gothic"/>
              </a:rPr>
              <a:t>Nazionale</a:t>
            </a:r>
            <a:r>
              <a:rPr sz="1200" i="1" spc="-4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5" dirty="0">
                <a:solidFill>
                  <a:srgbClr val="002D53"/>
                </a:solidFill>
                <a:latin typeface="Century Gothic"/>
                <a:cs typeface="Century Gothic"/>
              </a:rPr>
              <a:t>dei</a:t>
            </a:r>
            <a:r>
              <a:rPr sz="1200" i="1" spc="-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Dottori</a:t>
            </a:r>
            <a:r>
              <a:rPr sz="1200" i="1" spc="-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40" dirty="0">
                <a:solidFill>
                  <a:srgbClr val="002D53"/>
                </a:solidFill>
                <a:latin typeface="Century Gothic"/>
                <a:cs typeface="Century Gothic"/>
              </a:rPr>
              <a:t>Commercialisti</a:t>
            </a:r>
            <a:r>
              <a:rPr sz="1200" i="1" spc="-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65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200" i="1" spc="-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20" dirty="0">
                <a:solidFill>
                  <a:srgbClr val="002D53"/>
                </a:solidFill>
                <a:latin typeface="Century Gothic"/>
                <a:cs typeface="Century Gothic"/>
              </a:rPr>
              <a:t>degli</a:t>
            </a:r>
            <a:r>
              <a:rPr sz="1200" i="1" spc="-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Esperti</a:t>
            </a:r>
            <a:r>
              <a:rPr sz="1200" i="1" spc="1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25" dirty="0">
                <a:solidFill>
                  <a:srgbClr val="002D53"/>
                </a:solidFill>
                <a:latin typeface="Century Gothic"/>
                <a:cs typeface="Century Gothic"/>
              </a:rPr>
              <a:t>Contabili</a:t>
            </a:r>
            <a:endParaRPr sz="1200">
              <a:latin typeface="Century Gothic"/>
              <a:cs typeface="Century Gothic"/>
            </a:endParaRPr>
          </a:p>
          <a:p>
            <a:pPr marL="184785" marR="382270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i="1" spc="145" dirty="0">
                <a:solidFill>
                  <a:srgbClr val="002D53"/>
                </a:solidFill>
                <a:latin typeface="Calibri"/>
                <a:cs typeface="Calibri"/>
              </a:rPr>
              <a:t>Giancarlo</a:t>
            </a:r>
            <a:r>
              <a:rPr sz="1200" b="1" i="1" spc="21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20" dirty="0">
                <a:solidFill>
                  <a:srgbClr val="002D53"/>
                </a:solidFill>
                <a:latin typeface="Calibri"/>
                <a:cs typeface="Calibri"/>
              </a:rPr>
              <a:t>Falco</a:t>
            </a:r>
            <a:r>
              <a:rPr sz="1200" i="1" spc="120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1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Presidente,</a:t>
            </a:r>
            <a:r>
              <a:rPr sz="1200" i="1" spc="1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UGDCEC</a:t>
            </a:r>
            <a:r>
              <a:rPr sz="1200" i="1" spc="10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Napoli</a:t>
            </a:r>
            <a:r>
              <a:rPr sz="1200" i="1" spc="10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Nord</a:t>
            </a:r>
            <a:r>
              <a:rPr sz="1200" i="1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55" dirty="0">
                <a:solidFill>
                  <a:srgbClr val="002D53"/>
                </a:solidFill>
                <a:latin typeface="Century Gothic"/>
                <a:cs typeface="Century Gothic"/>
              </a:rPr>
              <a:t>-</a:t>
            </a:r>
            <a:r>
              <a:rPr sz="1200" i="1" spc="1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Unione</a:t>
            </a:r>
            <a:r>
              <a:rPr sz="1200" i="1" spc="9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Giovani 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Dottori</a:t>
            </a:r>
            <a:r>
              <a:rPr sz="1200" i="1" spc="7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Commercialisti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30" dirty="0">
                <a:solidFill>
                  <a:srgbClr val="002D53"/>
                </a:solidFill>
                <a:latin typeface="Century Gothic"/>
                <a:cs typeface="Century Gothic"/>
              </a:rPr>
              <a:t>ed</a:t>
            </a:r>
            <a:r>
              <a:rPr sz="1200" i="1" spc="1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Esperti</a:t>
            </a:r>
            <a:r>
              <a:rPr sz="1200" i="1" spc="1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Contabili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20" dirty="0">
                <a:solidFill>
                  <a:srgbClr val="002D53"/>
                </a:solidFill>
                <a:latin typeface="Calibri"/>
                <a:cs typeface="Calibri"/>
              </a:rPr>
              <a:t>Silvia</a:t>
            </a:r>
            <a:r>
              <a:rPr sz="1200" b="1" i="1" spc="13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20" dirty="0">
                <a:solidFill>
                  <a:srgbClr val="002D53"/>
                </a:solidFill>
                <a:latin typeface="Calibri"/>
                <a:cs typeface="Calibri"/>
              </a:rPr>
              <a:t>Mazza</a:t>
            </a:r>
            <a:r>
              <a:rPr sz="1200" i="1" spc="120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40" dirty="0">
                <a:solidFill>
                  <a:srgbClr val="002D53"/>
                </a:solidFill>
                <a:latin typeface="Century Gothic"/>
                <a:cs typeface="Century Gothic"/>
              </a:rPr>
              <a:t>Co-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founder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14" dirty="0">
                <a:solidFill>
                  <a:srgbClr val="002D53"/>
                </a:solidFill>
                <a:latin typeface="Century Gothic"/>
                <a:cs typeface="Century Gothic"/>
              </a:rPr>
              <a:t>&amp;</a:t>
            </a:r>
            <a:r>
              <a:rPr sz="1200" i="1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Key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Account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Director,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55" dirty="0">
                <a:solidFill>
                  <a:srgbClr val="002D53"/>
                </a:solidFill>
                <a:latin typeface="Century Gothic"/>
                <a:cs typeface="Century Gothic"/>
              </a:rPr>
              <a:t>Elibra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i="1" spc="165" dirty="0">
                <a:solidFill>
                  <a:srgbClr val="002D53"/>
                </a:solidFill>
                <a:latin typeface="Calibri"/>
                <a:cs typeface="Calibri"/>
              </a:rPr>
              <a:t>Andrea</a:t>
            </a:r>
            <a:r>
              <a:rPr sz="1200" b="1" i="1" spc="1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i="1" spc="140" dirty="0">
                <a:solidFill>
                  <a:srgbClr val="002D53"/>
                </a:solidFill>
                <a:latin typeface="Calibri"/>
                <a:cs typeface="Calibri"/>
              </a:rPr>
              <a:t>Poddighe</a:t>
            </a:r>
            <a:r>
              <a:rPr sz="1200" i="1" spc="140" dirty="0">
                <a:solidFill>
                  <a:srgbClr val="002D53"/>
                </a:solidFill>
                <a:latin typeface="Century Gothic"/>
                <a:cs typeface="Century Gothic"/>
              </a:rPr>
              <a:t>,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Operation</a:t>
            </a:r>
            <a:r>
              <a:rPr sz="1200" i="1" spc="7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manager,</a:t>
            </a:r>
            <a:r>
              <a:rPr sz="1200" i="1" spc="5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002D53"/>
                </a:solidFill>
                <a:latin typeface="Century Gothic"/>
                <a:cs typeface="Century Gothic"/>
              </a:rPr>
              <a:t>A.G.M.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25" dirty="0">
                <a:solidFill>
                  <a:srgbClr val="002D53"/>
                </a:solidFill>
                <a:latin typeface="Century Gothic"/>
                <a:cs typeface="Century Gothic"/>
              </a:rPr>
              <a:t>SpA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02D53"/>
                </a:solidFill>
                <a:latin typeface="Calibri"/>
                <a:cs typeface="Calibri"/>
              </a:rPr>
              <a:t>15:55</a:t>
            </a:r>
            <a:r>
              <a:rPr sz="1200" b="1" spc="10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-</a:t>
            </a: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80" dirty="0">
                <a:solidFill>
                  <a:srgbClr val="002D53"/>
                </a:solidFill>
                <a:latin typeface="Calibri"/>
                <a:cs typeface="Calibri"/>
              </a:rPr>
              <a:t>Consegna</a:t>
            </a:r>
            <a:r>
              <a:rPr sz="1200" b="1" spc="8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30" dirty="0">
                <a:solidFill>
                  <a:srgbClr val="002D53"/>
                </a:solidFill>
                <a:latin typeface="Calibri"/>
                <a:cs typeface="Calibri"/>
              </a:rPr>
              <a:t>del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002D53"/>
                </a:solidFill>
                <a:latin typeface="Calibri"/>
                <a:cs typeface="Calibri"/>
              </a:rPr>
              <a:t>Premio</a:t>
            </a:r>
            <a:r>
              <a:rPr sz="1200" b="1" spc="12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25" dirty="0">
                <a:solidFill>
                  <a:srgbClr val="002D53"/>
                </a:solidFill>
                <a:latin typeface="Calibri"/>
                <a:cs typeface="Calibri"/>
              </a:rPr>
              <a:t>“Professionista</a:t>
            </a:r>
            <a:r>
              <a:rPr sz="1200" b="1" spc="7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002D53"/>
                </a:solidFill>
                <a:latin typeface="Calibri"/>
                <a:cs typeface="Calibri"/>
              </a:rPr>
              <a:t>Digitale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002D53"/>
                </a:solidFill>
                <a:latin typeface="Calibri"/>
                <a:cs typeface="Calibri"/>
              </a:rPr>
              <a:t>2024/25”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Gli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65" dirty="0">
                <a:solidFill>
                  <a:srgbClr val="002D53"/>
                </a:solidFill>
                <a:latin typeface="Century Gothic"/>
                <a:cs typeface="Century Gothic"/>
              </a:rPr>
              <a:t>studi</a:t>
            </a:r>
            <a:r>
              <a:rPr sz="1200" i="1" spc="5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50" dirty="0">
                <a:solidFill>
                  <a:srgbClr val="002D53"/>
                </a:solidFill>
                <a:latin typeface="Century Gothic"/>
                <a:cs typeface="Century Gothic"/>
              </a:rPr>
              <a:t>premiati</a:t>
            </a:r>
            <a:r>
              <a:rPr sz="1200" i="1" spc="5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raccontano</a:t>
            </a:r>
            <a:r>
              <a:rPr sz="1200" i="1" spc="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la</a:t>
            </a:r>
            <a:r>
              <a:rPr sz="1200" i="1" spc="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002D53"/>
                </a:solidFill>
                <a:latin typeface="Century Gothic"/>
                <a:cs typeface="Century Gothic"/>
              </a:rPr>
              <a:t>propria</a:t>
            </a:r>
            <a:r>
              <a:rPr sz="1200" i="1" spc="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002D53"/>
                </a:solidFill>
                <a:latin typeface="Century Gothic"/>
                <a:cs typeface="Century Gothic"/>
              </a:rPr>
              <a:t>esperienza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05366" y="83271"/>
            <a:ext cx="2556510" cy="5276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00" spc="60" dirty="0">
                <a:solidFill>
                  <a:srgbClr val="002D53"/>
                </a:solidFill>
                <a:latin typeface="Century Gothic"/>
                <a:cs typeface="Century Gothic"/>
              </a:rPr>
              <a:t>Professionisti</a:t>
            </a:r>
            <a:r>
              <a:rPr sz="1100" spc="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100" spc="6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002D53"/>
                </a:solidFill>
                <a:latin typeface="Century Gothic"/>
                <a:cs typeface="Century Gothic"/>
              </a:rPr>
              <a:t>Innovazione</a:t>
            </a:r>
            <a:r>
              <a:rPr sz="1100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002D53"/>
                </a:solidFill>
                <a:latin typeface="Century Gothic"/>
                <a:cs typeface="Century Gothic"/>
              </a:rPr>
              <a:t>Digitale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1556385" algn="l"/>
              </a:tabLst>
            </a:pPr>
            <a:r>
              <a:rPr sz="1200" spc="-10" dirty="0">
                <a:solidFill>
                  <a:srgbClr val="92B9D2"/>
                </a:solidFill>
                <a:latin typeface="Century Gothic"/>
                <a:cs typeface="Century Gothic"/>
              </a:rPr>
              <a:t>01.07.2025</a:t>
            </a:r>
            <a:r>
              <a:rPr sz="1200" dirty="0">
                <a:solidFill>
                  <a:srgbClr val="92B9D2"/>
                </a:solidFill>
                <a:latin typeface="Century Gothic"/>
                <a:cs typeface="Century Gothic"/>
              </a:rPr>
              <a:t>	</a:t>
            </a:r>
            <a:r>
              <a:rPr sz="1800" spc="-15" baseline="2314" dirty="0">
                <a:solidFill>
                  <a:srgbClr val="92B9D2"/>
                </a:solidFill>
                <a:latin typeface="Century Gothic"/>
                <a:cs typeface="Century Gothic"/>
              </a:rPr>
              <a:t>#OPID25</a:t>
            </a:r>
            <a:endParaRPr sz="1800" baseline="2314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655" y="428370"/>
            <a:ext cx="168021" cy="1680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233" y="3502177"/>
            <a:ext cx="12139930" cy="2750820"/>
            <a:chOff x="26233" y="3502177"/>
            <a:chExt cx="12139930" cy="2750820"/>
          </a:xfrm>
        </p:grpSpPr>
        <p:sp>
          <p:nvSpPr>
            <p:cNvPr id="5" name="object 5"/>
            <p:cNvSpPr/>
            <p:nvPr/>
          </p:nvSpPr>
          <p:spPr>
            <a:xfrm>
              <a:off x="35758" y="3511702"/>
              <a:ext cx="12120880" cy="2731770"/>
            </a:xfrm>
            <a:custGeom>
              <a:avLst/>
              <a:gdLst/>
              <a:ahLst/>
              <a:cxnLst/>
              <a:rect l="l" t="t" r="r" b="b"/>
              <a:pathLst>
                <a:path w="12120880" h="2731770">
                  <a:moveTo>
                    <a:pt x="0" y="2731516"/>
                  </a:moveTo>
                  <a:lnTo>
                    <a:pt x="12120499" y="2731516"/>
                  </a:lnTo>
                  <a:lnTo>
                    <a:pt x="12120499" y="0"/>
                  </a:lnTo>
                  <a:lnTo>
                    <a:pt x="0" y="0"/>
                  </a:lnTo>
                  <a:lnTo>
                    <a:pt x="0" y="2731516"/>
                  </a:lnTo>
                  <a:close/>
                </a:path>
              </a:pathLst>
            </a:custGeom>
            <a:ln w="19050">
              <a:solidFill>
                <a:srgbClr val="002D5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9034" y="4504943"/>
              <a:ext cx="402590" cy="977265"/>
            </a:xfrm>
            <a:custGeom>
              <a:avLst/>
              <a:gdLst/>
              <a:ahLst/>
              <a:cxnLst/>
              <a:rect l="l" t="t" r="r" b="b"/>
              <a:pathLst>
                <a:path w="402589" h="977264">
                  <a:moveTo>
                    <a:pt x="89662" y="807720"/>
                  </a:moveTo>
                  <a:lnTo>
                    <a:pt x="0" y="807720"/>
                  </a:lnTo>
                  <a:lnTo>
                    <a:pt x="0" y="976884"/>
                  </a:lnTo>
                  <a:lnTo>
                    <a:pt x="89662" y="976884"/>
                  </a:lnTo>
                  <a:lnTo>
                    <a:pt x="89662" y="807720"/>
                  </a:lnTo>
                  <a:close/>
                </a:path>
                <a:path w="402589" h="977264">
                  <a:moveTo>
                    <a:pt x="156718" y="539496"/>
                  </a:moveTo>
                  <a:lnTo>
                    <a:pt x="0" y="539496"/>
                  </a:lnTo>
                  <a:lnTo>
                    <a:pt x="0" y="707136"/>
                  </a:lnTo>
                  <a:lnTo>
                    <a:pt x="156718" y="707136"/>
                  </a:lnTo>
                  <a:lnTo>
                    <a:pt x="156718" y="539496"/>
                  </a:lnTo>
                  <a:close/>
                </a:path>
                <a:path w="402589" h="977264">
                  <a:moveTo>
                    <a:pt x="156718" y="269748"/>
                  </a:moveTo>
                  <a:lnTo>
                    <a:pt x="0" y="269748"/>
                  </a:lnTo>
                  <a:lnTo>
                    <a:pt x="0" y="437388"/>
                  </a:lnTo>
                  <a:lnTo>
                    <a:pt x="156718" y="437388"/>
                  </a:lnTo>
                  <a:lnTo>
                    <a:pt x="156718" y="269748"/>
                  </a:lnTo>
                  <a:close/>
                </a:path>
                <a:path w="402589" h="977264">
                  <a:moveTo>
                    <a:pt x="402082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402082" y="169164"/>
                  </a:lnTo>
                  <a:lnTo>
                    <a:pt x="402082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9034" y="4504943"/>
              <a:ext cx="1116965" cy="1245235"/>
            </a:xfrm>
            <a:custGeom>
              <a:avLst/>
              <a:gdLst/>
              <a:ahLst/>
              <a:cxnLst/>
              <a:rect l="l" t="t" r="r" b="b"/>
              <a:pathLst>
                <a:path w="1116965" h="1245235">
                  <a:moveTo>
                    <a:pt x="245110" y="807720"/>
                  </a:moveTo>
                  <a:lnTo>
                    <a:pt x="89662" y="807720"/>
                  </a:lnTo>
                  <a:lnTo>
                    <a:pt x="89662" y="976884"/>
                  </a:lnTo>
                  <a:lnTo>
                    <a:pt x="245110" y="976884"/>
                  </a:lnTo>
                  <a:lnTo>
                    <a:pt x="245110" y="807720"/>
                  </a:lnTo>
                  <a:close/>
                </a:path>
                <a:path w="1116965" h="1245235">
                  <a:moveTo>
                    <a:pt x="312166" y="1077468"/>
                  </a:moveTo>
                  <a:lnTo>
                    <a:pt x="0" y="1077468"/>
                  </a:lnTo>
                  <a:lnTo>
                    <a:pt x="0" y="1245108"/>
                  </a:lnTo>
                  <a:lnTo>
                    <a:pt x="312166" y="1245108"/>
                  </a:lnTo>
                  <a:lnTo>
                    <a:pt x="312166" y="1077468"/>
                  </a:lnTo>
                  <a:close/>
                </a:path>
                <a:path w="1116965" h="1245235">
                  <a:moveTo>
                    <a:pt x="647446" y="0"/>
                  </a:moveTo>
                  <a:lnTo>
                    <a:pt x="402082" y="0"/>
                  </a:lnTo>
                  <a:lnTo>
                    <a:pt x="402082" y="169164"/>
                  </a:lnTo>
                  <a:lnTo>
                    <a:pt x="647446" y="169164"/>
                  </a:lnTo>
                  <a:lnTo>
                    <a:pt x="647446" y="0"/>
                  </a:lnTo>
                  <a:close/>
                </a:path>
                <a:path w="1116965" h="1245235">
                  <a:moveTo>
                    <a:pt x="871474" y="539496"/>
                  </a:moveTo>
                  <a:lnTo>
                    <a:pt x="156718" y="539496"/>
                  </a:lnTo>
                  <a:lnTo>
                    <a:pt x="156718" y="707136"/>
                  </a:lnTo>
                  <a:lnTo>
                    <a:pt x="871474" y="707136"/>
                  </a:lnTo>
                  <a:lnTo>
                    <a:pt x="871474" y="539496"/>
                  </a:lnTo>
                  <a:close/>
                </a:path>
                <a:path w="1116965" h="1245235">
                  <a:moveTo>
                    <a:pt x="1116838" y="269748"/>
                  </a:moveTo>
                  <a:lnTo>
                    <a:pt x="156718" y="269748"/>
                  </a:lnTo>
                  <a:lnTo>
                    <a:pt x="156718" y="437388"/>
                  </a:lnTo>
                  <a:lnTo>
                    <a:pt x="1116838" y="437388"/>
                  </a:lnTo>
                  <a:lnTo>
                    <a:pt x="1116838" y="269748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4144" y="4504943"/>
              <a:ext cx="1988820" cy="1245235"/>
            </a:xfrm>
            <a:custGeom>
              <a:avLst/>
              <a:gdLst/>
              <a:ahLst/>
              <a:cxnLst/>
              <a:rect l="l" t="t" r="r" b="b"/>
              <a:pathLst>
                <a:path w="1988820" h="1245235">
                  <a:moveTo>
                    <a:pt x="1988820" y="1077468"/>
                  </a:moveTo>
                  <a:lnTo>
                    <a:pt x="67056" y="1077468"/>
                  </a:lnTo>
                  <a:lnTo>
                    <a:pt x="67056" y="1245108"/>
                  </a:lnTo>
                  <a:lnTo>
                    <a:pt x="1988820" y="1245108"/>
                  </a:lnTo>
                  <a:lnTo>
                    <a:pt x="1988820" y="1077468"/>
                  </a:lnTo>
                  <a:close/>
                </a:path>
                <a:path w="1988820" h="1245235">
                  <a:moveTo>
                    <a:pt x="1988820" y="807720"/>
                  </a:moveTo>
                  <a:lnTo>
                    <a:pt x="0" y="807720"/>
                  </a:lnTo>
                  <a:lnTo>
                    <a:pt x="0" y="976884"/>
                  </a:lnTo>
                  <a:lnTo>
                    <a:pt x="1988820" y="976884"/>
                  </a:lnTo>
                  <a:lnTo>
                    <a:pt x="1988820" y="807720"/>
                  </a:lnTo>
                  <a:close/>
                </a:path>
                <a:path w="1988820" h="1245235">
                  <a:moveTo>
                    <a:pt x="1988820" y="539496"/>
                  </a:moveTo>
                  <a:lnTo>
                    <a:pt x="626364" y="539496"/>
                  </a:lnTo>
                  <a:lnTo>
                    <a:pt x="626364" y="707136"/>
                  </a:lnTo>
                  <a:lnTo>
                    <a:pt x="1988820" y="707136"/>
                  </a:lnTo>
                  <a:lnTo>
                    <a:pt x="1988820" y="539496"/>
                  </a:lnTo>
                  <a:close/>
                </a:path>
                <a:path w="1988820" h="1245235">
                  <a:moveTo>
                    <a:pt x="1988820" y="269748"/>
                  </a:moveTo>
                  <a:lnTo>
                    <a:pt x="871728" y="269748"/>
                  </a:lnTo>
                  <a:lnTo>
                    <a:pt x="871728" y="437388"/>
                  </a:lnTo>
                  <a:lnTo>
                    <a:pt x="1988820" y="437388"/>
                  </a:lnTo>
                  <a:lnTo>
                    <a:pt x="1988820" y="269748"/>
                  </a:lnTo>
                  <a:close/>
                </a:path>
                <a:path w="1988820" h="1245235">
                  <a:moveTo>
                    <a:pt x="1988820" y="0"/>
                  </a:moveTo>
                  <a:lnTo>
                    <a:pt x="402336" y="0"/>
                  </a:lnTo>
                  <a:lnTo>
                    <a:pt x="402336" y="169164"/>
                  </a:lnTo>
                  <a:lnTo>
                    <a:pt x="1988820" y="169164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79034" y="4235195"/>
              <a:ext cx="715010" cy="169545"/>
            </a:xfrm>
            <a:custGeom>
              <a:avLst/>
              <a:gdLst/>
              <a:ahLst/>
              <a:cxnLst/>
              <a:rect l="l" t="t" r="r" b="b"/>
              <a:pathLst>
                <a:path w="715010" h="169545">
                  <a:moveTo>
                    <a:pt x="714501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714501" y="169163"/>
                  </a:lnTo>
                  <a:lnTo>
                    <a:pt x="714501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3536" y="4235195"/>
              <a:ext cx="1207135" cy="169545"/>
            </a:xfrm>
            <a:custGeom>
              <a:avLst/>
              <a:gdLst/>
              <a:ahLst/>
              <a:cxnLst/>
              <a:rect l="l" t="t" r="r" b="b"/>
              <a:pathLst>
                <a:path w="1207134" h="169545">
                  <a:moveTo>
                    <a:pt x="1207008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1207008" y="169163"/>
                  </a:lnTo>
                  <a:lnTo>
                    <a:pt x="1207008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0544" y="4235195"/>
              <a:ext cx="312420" cy="169545"/>
            </a:xfrm>
            <a:custGeom>
              <a:avLst/>
              <a:gdLst/>
              <a:ahLst/>
              <a:cxnLst/>
              <a:rect l="l" t="t" r="r" b="b"/>
              <a:pathLst>
                <a:path w="312420" h="169545">
                  <a:moveTo>
                    <a:pt x="312420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312420" y="169163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9034" y="3915917"/>
              <a:ext cx="0" cy="1885314"/>
            </a:xfrm>
            <a:custGeom>
              <a:avLst/>
              <a:gdLst/>
              <a:ahLst/>
              <a:cxnLst/>
              <a:rect l="l" t="t" r="r" b="b"/>
              <a:pathLst>
                <a:path h="1885314">
                  <a:moveTo>
                    <a:pt x="0" y="188530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2076" y="3915917"/>
              <a:ext cx="37465" cy="1885314"/>
            </a:xfrm>
            <a:custGeom>
              <a:avLst/>
              <a:gdLst/>
              <a:ahLst/>
              <a:cxnLst/>
              <a:rect l="l" t="t" r="r" b="b"/>
              <a:pathLst>
                <a:path w="37464" h="1885314">
                  <a:moveTo>
                    <a:pt x="0" y="1885302"/>
                  </a:moveTo>
                  <a:lnTo>
                    <a:pt x="36957" y="1885302"/>
                  </a:lnTo>
                </a:path>
                <a:path w="37464" h="1885314">
                  <a:moveTo>
                    <a:pt x="0" y="1616201"/>
                  </a:moveTo>
                  <a:lnTo>
                    <a:pt x="36957" y="1616201"/>
                  </a:lnTo>
                </a:path>
                <a:path w="37464" h="1885314">
                  <a:moveTo>
                    <a:pt x="0" y="1346453"/>
                  </a:moveTo>
                  <a:lnTo>
                    <a:pt x="36957" y="1346453"/>
                  </a:lnTo>
                </a:path>
                <a:path w="37464" h="1885314">
                  <a:moveTo>
                    <a:pt x="0" y="1076705"/>
                  </a:moveTo>
                  <a:lnTo>
                    <a:pt x="36957" y="1076705"/>
                  </a:lnTo>
                </a:path>
                <a:path w="37464" h="1885314">
                  <a:moveTo>
                    <a:pt x="0" y="808481"/>
                  </a:moveTo>
                  <a:lnTo>
                    <a:pt x="36957" y="808481"/>
                  </a:lnTo>
                </a:path>
                <a:path w="37464" h="1885314">
                  <a:moveTo>
                    <a:pt x="0" y="538733"/>
                  </a:moveTo>
                  <a:lnTo>
                    <a:pt x="36957" y="538733"/>
                  </a:lnTo>
                </a:path>
                <a:path w="37464" h="1885314">
                  <a:moveTo>
                    <a:pt x="0" y="0"/>
                  </a:moveTo>
                  <a:lnTo>
                    <a:pt x="369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81326" y="1550860"/>
            <a:ext cx="2485390" cy="1847214"/>
            <a:chOff x="2481326" y="1550860"/>
            <a:chExt cx="2485390" cy="1847214"/>
          </a:xfrm>
        </p:grpSpPr>
        <p:sp>
          <p:nvSpPr>
            <p:cNvPr id="15" name="object 15"/>
            <p:cNvSpPr/>
            <p:nvPr/>
          </p:nvSpPr>
          <p:spPr>
            <a:xfrm>
              <a:off x="2518283" y="3180587"/>
              <a:ext cx="98425" cy="163195"/>
            </a:xfrm>
            <a:custGeom>
              <a:avLst/>
              <a:gdLst/>
              <a:ahLst/>
              <a:cxnLst/>
              <a:rect l="l" t="t" r="r" b="b"/>
              <a:pathLst>
                <a:path w="98425" h="163195">
                  <a:moveTo>
                    <a:pt x="98425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98425" y="163067"/>
                  </a:lnTo>
                  <a:lnTo>
                    <a:pt x="98425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16708" y="3180587"/>
              <a:ext cx="416559" cy="163195"/>
            </a:xfrm>
            <a:custGeom>
              <a:avLst/>
              <a:gdLst/>
              <a:ahLst/>
              <a:cxnLst/>
              <a:rect l="l" t="t" r="r" b="b"/>
              <a:pathLst>
                <a:path w="416560" h="163195">
                  <a:moveTo>
                    <a:pt x="416052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416052" y="163067"/>
                  </a:lnTo>
                  <a:lnTo>
                    <a:pt x="416052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32760" y="3180587"/>
              <a:ext cx="1934210" cy="163195"/>
            </a:xfrm>
            <a:custGeom>
              <a:avLst/>
              <a:gdLst/>
              <a:ahLst/>
              <a:cxnLst/>
              <a:rect l="l" t="t" r="r" b="b"/>
              <a:pathLst>
                <a:path w="1934210" h="163195">
                  <a:moveTo>
                    <a:pt x="1933955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1933955" y="163067"/>
                  </a:lnTo>
                  <a:lnTo>
                    <a:pt x="1933955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8283" y="2916936"/>
              <a:ext cx="123189" cy="165100"/>
            </a:xfrm>
            <a:custGeom>
              <a:avLst/>
              <a:gdLst/>
              <a:ahLst/>
              <a:cxnLst/>
              <a:rect l="l" t="t" r="r" b="b"/>
              <a:pathLst>
                <a:path w="123189" h="165100">
                  <a:moveTo>
                    <a:pt x="122809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22809" y="164591"/>
                  </a:lnTo>
                  <a:lnTo>
                    <a:pt x="122809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1092" y="2916936"/>
              <a:ext cx="513715" cy="165100"/>
            </a:xfrm>
            <a:custGeom>
              <a:avLst/>
              <a:gdLst/>
              <a:ahLst/>
              <a:cxnLst/>
              <a:rect l="l" t="t" r="r" b="b"/>
              <a:pathLst>
                <a:path w="513714" h="165100">
                  <a:moveTo>
                    <a:pt x="5135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513588" y="164591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54680" y="2916936"/>
              <a:ext cx="1812289" cy="165100"/>
            </a:xfrm>
            <a:custGeom>
              <a:avLst/>
              <a:gdLst/>
              <a:ahLst/>
              <a:cxnLst/>
              <a:rect l="l" t="t" r="r" b="b"/>
              <a:pathLst>
                <a:path w="1812289" h="165100">
                  <a:moveTo>
                    <a:pt x="1812035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812035" y="164591"/>
                  </a:lnTo>
                  <a:lnTo>
                    <a:pt x="1812035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8283" y="2654808"/>
              <a:ext cx="172085" cy="165100"/>
            </a:xfrm>
            <a:custGeom>
              <a:avLst/>
              <a:gdLst/>
              <a:ahLst/>
              <a:cxnLst/>
              <a:rect l="l" t="t" r="r" b="b"/>
              <a:pathLst>
                <a:path w="172085" h="165100">
                  <a:moveTo>
                    <a:pt x="17157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1577" y="164591"/>
                  </a:lnTo>
                  <a:lnTo>
                    <a:pt x="171577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89860" y="2654808"/>
              <a:ext cx="513715" cy="165100"/>
            </a:xfrm>
            <a:custGeom>
              <a:avLst/>
              <a:gdLst/>
              <a:ahLst/>
              <a:cxnLst/>
              <a:rect l="l" t="t" r="r" b="b"/>
              <a:pathLst>
                <a:path w="513714" h="165100">
                  <a:moveTo>
                    <a:pt x="5135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513588" y="164591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03448" y="2654808"/>
              <a:ext cx="1763395" cy="165100"/>
            </a:xfrm>
            <a:custGeom>
              <a:avLst/>
              <a:gdLst/>
              <a:ahLst/>
              <a:cxnLst/>
              <a:rect l="l" t="t" r="r" b="b"/>
              <a:pathLst>
                <a:path w="1763395" h="165100">
                  <a:moveTo>
                    <a:pt x="176326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63267" y="164591"/>
                  </a:lnTo>
                  <a:lnTo>
                    <a:pt x="1763267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18283" y="2392680"/>
              <a:ext cx="98425" cy="165100"/>
            </a:xfrm>
            <a:custGeom>
              <a:avLst/>
              <a:gdLst/>
              <a:ahLst/>
              <a:cxnLst/>
              <a:rect l="l" t="t" r="r" b="b"/>
              <a:pathLst>
                <a:path w="98425" h="165100">
                  <a:moveTo>
                    <a:pt x="98425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98425" y="164592"/>
                  </a:lnTo>
                  <a:lnTo>
                    <a:pt x="98425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6708" y="2392680"/>
              <a:ext cx="391795" cy="165100"/>
            </a:xfrm>
            <a:custGeom>
              <a:avLst/>
              <a:gdLst/>
              <a:ahLst/>
              <a:cxnLst/>
              <a:rect l="l" t="t" r="r" b="b"/>
              <a:pathLst>
                <a:path w="391794" h="165100">
                  <a:moveTo>
                    <a:pt x="391668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391668" y="164592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08376" y="2392680"/>
              <a:ext cx="1958339" cy="165100"/>
            </a:xfrm>
            <a:custGeom>
              <a:avLst/>
              <a:gdLst/>
              <a:ahLst/>
              <a:cxnLst/>
              <a:rect l="l" t="t" r="r" b="b"/>
              <a:pathLst>
                <a:path w="1958339" h="165100">
                  <a:moveTo>
                    <a:pt x="1958339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958339" y="164592"/>
                  </a:lnTo>
                  <a:lnTo>
                    <a:pt x="1958339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18283" y="2130551"/>
              <a:ext cx="220345" cy="163195"/>
            </a:xfrm>
            <a:custGeom>
              <a:avLst/>
              <a:gdLst/>
              <a:ahLst/>
              <a:cxnLst/>
              <a:rect l="l" t="t" r="r" b="b"/>
              <a:pathLst>
                <a:path w="220344" h="163194">
                  <a:moveTo>
                    <a:pt x="220344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220344" y="163068"/>
                  </a:lnTo>
                  <a:lnTo>
                    <a:pt x="220344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38628" y="2130551"/>
              <a:ext cx="832485" cy="163195"/>
            </a:xfrm>
            <a:custGeom>
              <a:avLst/>
              <a:gdLst/>
              <a:ahLst/>
              <a:cxnLst/>
              <a:rect l="l" t="t" r="r" b="b"/>
              <a:pathLst>
                <a:path w="832485" h="163194">
                  <a:moveTo>
                    <a:pt x="832104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832104" y="163068"/>
                  </a:lnTo>
                  <a:lnTo>
                    <a:pt x="83210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70732" y="2130551"/>
              <a:ext cx="1396365" cy="163195"/>
            </a:xfrm>
            <a:custGeom>
              <a:avLst/>
              <a:gdLst/>
              <a:ahLst/>
              <a:cxnLst/>
              <a:rect l="l" t="t" r="r" b="b"/>
              <a:pathLst>
                <a:path w="1396364" h="163194">
                  <a:moveTo>
                    <a:pt x="1395983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1395983" y="163068"/>
                  </a:lnTo>
                  <a:lnTo>
                    <a:pt x="1395983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18283" y="1866899"/>
              <a:ext cx="734060" cy="165100"/>
            </a:xfrm>
            <a:custGeom>
              <a:avLst/>
              <a:gdLst/>
              <a:ahLst/>
              <a:cxnLst/>
              <a:rect l="l" t="t" r="r" b="b"/>
              <a:pathLst>
                <a:path w="734060" h="165100">
                  <a:moveTo>
                    <a:pt x="733932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733932" y="164591"/>
                  </a:lnTo>
                  <a:lnTo>
                    <a:pt x="733932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52216" y="1866899"/>
              <a:ext cx="955675" cy="165100"/>
            </a:xfrm>
            <a:custGeom>
              <a:avLst/>
              <a:gdLst/>
              <a:ahLst/>
              <a:cxnLst/>
              <a:rect l="l" t="t" r="r" b="b"/>
              <a:pathLst>
                <a:path w="955675" h="165100">
                  <a:moveTo>
                    <a:pt x="95554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955548" y="164591"/>
                  </a:lnTo>
                  <a:lnTo>
                    <a:pt x="955548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07764" y="1866899"/>
              <a:ext cx="759460" cy="165100"/>
            </a:xfrm>
            <a:custGeom>
              <a:avLst/>
              <a:gdLst/>
              <a:ahLst/>
              <a:cxnLst/>
              <a:rect l="l" t="t" r="r" b="b"/>
              <a:pathLst>
                <a:path w="759460" h="165100">
                  <a:moveTo>
                    <a:pt x="758951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758951" y="164591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18283" y="1604771"/>
              <a:ext cx="1249045" cy="165100"/>
            </a:xfrm>
            <a:custGeom>
              <a:avLst/>
              <a:gdLst/>
              <a:ahLst/>
              <a:cxnLst/>
              <a:rect l="l" t="t" r="r" b="b"/>
              <a:pathLst>
                <a:path w="1249045" h="165100">
                  <a:moveTo>
                    <a:pt x="1249045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249045" y="164591"/>
                  </a:lnTo>
                  <a:lnTo>
                    <a:pt x="1249045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67328" y="1604771"/>
              <a:ext cx="1076325" cy="165100"/>
            </a:xfrm>
            <a:custGeom>
              <a:avLst/>
              <a:gdLst/>
              <a:ahLst/>
              <a:cxnLst/>
              <a:rect l="l" t="t" r="r" b="b"/>
              <a:pathLst>
                <a:path w="1076325" h="165100">
                  <a:moveTo>
                    <a:pt x="107594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075944" y="164591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43272" y="1604771"/>
              <a:ext cx="123825" cy="165100"/>
            </a:xfrm>
            <a:custGeom>
              <a:avLst/>
              <a:gdLst/>
              <a:ahLst/>
              <a:cxnLst/>
              <a:rect l="l" t="t" r="r" b="b"/>
              <a:pathLst>
                <a:path w="123825" h="165100">
                  <a:moveTo>
                    <a:pt x="123443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23443" y="164591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81326" y="1555622"/>
              <a:ext cx="37465" cy="1837689"/>
            </a:xfrm>
            <a:custGeom>
              <a:avLst/>
              <a:gdLst/>
              <a:ahLst/>
              <a:cxnLst/>
              <a:rect l="l" t="t" r="r" b="b"/>
              <a:pathLst>
                <a:path w="37464" h="1837689">
                  <a:moveTo>
                    <a:pt x="36956" y="1837689"/>
                  </a:moveTo>
                  <a:lnTo>
                    <a:pt x="36956" y="0"/>
                  </a:lnTo>
                </a:path>
                <a:path w="37464" h="1837689">
                  <a:moveTo>
                    <a:pt x="0" y="1837689"/>
                  </a:moveTo>
                  <a:lnTo>
                    <a:pt x="36956" y="1837689"/>
                  </a:lnTo>
                </a:path>
                <a:path w="37464" h="1837689">
                  <a:moveTo>
                    <a:pt x="0" y="1574673"/>
                  </a:moveTo>
                  <a:lnTo>
                    <a:pt x="36956" y="1574673"/>
                  </a:lnTo>
                </a:path>
                <a:path w="37464" h="1837689">
                  <a:moveTo>
                    <a:pt x="0" y="1312544"/>
                  </a:moveTo>
                  <a:lnTo>
                    <a:pt x="36956" y="1312544"/>
                  </a:lnTo>
                </a:path>
                <a:path w="37464" h="1837689">
                  <a:moveTo>
                    <a:pt x="0" y="1050416"/>
                  </a:moveTo>
                  <a:lnTo>
                    <a:pt x="36956" y="1050416"/>
                  </a:lnTo>
                </a:path>
                <a:path w="37464" h="1837689">
                  <a:moveTo>
                    <a:pt x="0" y="788288"/>
                  </a:moveTo>
                  <a:lnTo>
                    <a:pt x="36956" y="788288"/>
                  </a:lnTo>
                </a:path>
                <a:path w="37464" h="1837689">
                  <a:moveTo>
                    <a:pt x="0" y="524637"/>
                  </a:moveTo>
                  <a:lnTo>
                    <a:pt x="36956" y="524637"/>
                  </a:lnTo>
                </a:path>
                <a:path w="37464" h="1837689">
                  <a:moveTo>
                    <a:pt x="0" y="0"/>
                  </a:moveTo>
                  <a:lnTo>
                    <a:pt x="369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2481326" y="1818132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99741" y="2102611"/>
            <a:ext cx="832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220" algn="l"/>
              </a:tabLst>
            </a:pP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34%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23842" y="3152902"/>
            <a:ext cx="35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002D53"/>
                </a:solidFill>
                <a:latin typeface="Calibri"/>
                <a:cs typeface="Calibri"/>
              </a:rPr>
              <a:t>79%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80484" y="2889961"/>
            <a:ext cx="3594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45" dirty="0">
                <a:solidFill>
                  <a:srgbClr val="002D53"/>
                </a:solidFill>
                <a:latin typeface="Calibri"/>
                <a:cs typeface="Calibri"/>
              </a:rPr>
              <a:t>74%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12489" y="2627757"/>
            <a:ext cx="343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72%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05554" y="2364689"/>
            <a:ext cx="3638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60" dirty="0">
                <a:solidFill>
                  <a:srgbClr val="002D53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96003" y="2102611"/>
            <a:ext cx="345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0" dirty="0">
                <a:solidFill>
                  <a:srgbClr val="002D53"/>
                </a:solidFill>
                <a:latin typeface="Calibri"/>
                <a:cs typeface="Calibri"/>
              </a:rPr>
              <a:t>57%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35353" y="3133090"/>
            <a:ext cx="1570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105" dirty="0">
                <a:solidFill>
                  <a:srgbClr val="002D53"/>
                </a:solidFill>
                <a:latin typeface="Calibri"/>
                <a:cs typeface="Calibri"/>
              </a:rPr>
              <a:t>Software</a:t>
            </a:r>
            <a:r>
              <a:rPr sz="900" b="1" spc="4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14" dirty="0">
                <a:solidFill>
                  <a:srgbClr val="002D53"/>
                </a:solidFill>
                <a:latin typeface="Calibri"/>
                <a:cs typeface="Calibri"/>
              </a:rPr>
              <a:t>house</a:t>
            </a:r>
            <a:r>
              <a:rPr sz="900" b="1" spc="9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800" b="1" spc="120" baseline="-6944" dirty="0">
                <a:solidFill>
                  <a:srgbClr val="FFFFFF"/>
                </a:solidFill>
                <a:latin typeface="Calibri"/>
                <a:cs typeface="Calibri"/>
              </a:rPr>
              <a:t>4%17%</a:t>
            </a:r>
            <a:endParaRPr sz="1800" baseline="-6944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3126" y="2870149"/>
            <a:ext cx="29044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90" dirty="0">
                <a:solidFill>
                  <a:srgbClr val="002D53"/>
                </a:solidFill>
                <a:latin typeface="Calibri"/>
                <a:cs typeface="Calibri"/>
              </a:rPr>
              <a:t>Operatori</a:t>
            </a:r>
            <a:r>
              <a:rPr sz="900" b="1" spc="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002D53"/>
                </a:solidFill>
                <a:latin typeface="Calibri"/>
                <a:cs typeface="Calibri"/>
              </a:rPr>
              <a:t>di</a:t>
            </a:r>
            <a:r>
              <a:rPr sz="900" b="1" spc="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00" dirty="0">
                <a:solidFill>
                  <a:srgbClr val="002D53"/>
                </a:solidFill>
                <a:latin typeface="Calibri"/>
                <a:cs typeface="Calibri"/>
              </a:rPr>
              <a:t>pratiche</a:t>
            </a:r>
            <a:r>
              <a:rPr sz="9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00" dirty="0">
                <a:solidFill>
                  <a:srgbClr val="002D53"/>
                </a:solidFill>
                <a:latin typeface="Calibri"/>
                <a:cs typeface="Calibri"/>
              </a:rPr>
              <a:t>amministrative</a:t>
            </a:r>
            <a:r>
              <a:rPr sz="900" b="1" spc="254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800" b="1" spc="209" baseline="-6944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1800" b="1" spc="382" baseline="-69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7" baseline="-6944" dirty="0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endParaRPr sz="1800" baseline="-6944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29663" y="2627757"/>
            <a:ext cx="996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b="1" spc="232" baseline="9259" dirty="0">
                <a:solidFill>
                  <a:srgbClr val="002D53"/>
                </a:solidFill>
                <a:latin typeface="Calibri"/>
                <a:cs typeface="Calibri"/>
              </a:rPr>
              <a:t>CAF</a:t>
            </a:r>
            <a:r>
              <a:rPr sz="1350" b="1" spc="615" baseline="9259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1200" b="1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425" y="2344877"/>
            <a:ext cx="29425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100" dirty="0">
                <a:solidFill>
                  <a:srgbClr val="002D53"/>
                </a:solidFill>
                <a:latin typeface="Calibri"/>
                <a:cs typeface="Calibri"/>
              </a:rPr>
              <a:t>Piattaforme</a:t>
            </a:r>
            <a:r>
              <a:rPr sz="9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10" dirty="0">
                <a:solidFill>
                  <a:srgbClr val="002D53"/>
                </a:solidFill>
                <a:latin typeface="Calibri"/>
                <a:cs typeface="Calibri"/>
              </a:rPr>
              <a:t>tecnologiche</a:t>
            </a:r>
            <a:r>
              <a:rPr sz="900" b="1" spc="8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30" dirty="0">
                <a:solidFill>
                  <a:srgbClr val="002D53"/>
                </a:solidFill>
                <a:latin typeface="Calibri"/>
                <a:cs typeface="Calibri"/>
              </a:rPr>
              <a:t>che</a:t>
            </a:r>
            <a:r>
              <a:rPr sz="900" b="1" spc="8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002D53"/>
                </a:solidFill>
                <a:latin typeface="Calibri"/>
                <a:cs typeface="Calibri"/>
              </a:rPr>
              <a:t>erogano…</a:t>
            </a:r>
            <a:r>
              <a:rPr sz="1800" b="1" spc="82" baseline="-6944" dirty="0">
                <a:solidFill>
                  <a:srgbClr val="FFFFFF"/>
                </a:solidFill>
                <a:latin typeface="Calibri"/>
                <a:cs typeface="Calibri"/>
              </a:rPr>
              <a:t>4%16%</a:t>
            </a:r>
            <a:endParaRPr sz="1800" baseline="-6944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10844" y="2120900"/>
            <a:ext cx="151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0" dirty="0">
                <a:solidFill>
                  <a:srgbClr val="002D53"/>
                </a:solidFill>
                <a:latin typeface="Calibri"/>
                <a:cs typeface="Calibri"/>
              </a:rPr>
              <a:t>Associazioni</a:t>
            </a:r>
            <a:r>
              <a:rPr sz="9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80" dirty="0">
                <a:solidFill>
                  <a:srgbClr val="002D53"/>
                </a:solidFill>
                <a:latin typeface="Calibri"/>
                <a:cs typeface="Calibri"/>
              </a:rPr>
              <a:t>di</a:t>
            </a:r>
            <a:r>
              <a:rPr sz="900" b="1" spc="7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95" dirty="0">
                <a:solidFill>
                  <a:srgbClr val="002D53"/>
                </a:solidFill>
                <a:latin typeface="Calibri"/>
                <a:cs typeface="Calibri"/>
              </a:rPr>
              <a:t>categoria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790829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12140692" y="0"/>
                </a:moveTo>
                <a:lnTo>
                  <a:pt x="51292" y="0"/>
                </a:lnTo>
                <a:lnTo>
                  <a:pt x="31327" y="4034"/>
                </a:lnTo>
                <a:lnTo>
                  <a:pt x="15023" y="15033"/>
                </a:lnTo>
                <a:lnTo>
                  <a:pt x="4030" y="31343"/>
                </a:lnTo>
                <a:lnTo>
                  <a:pt x="0" y="51308"/>
                </a:lnTo>
                <a:lnTo>
                  <a:pt x="0" y="256540"/>
                </a:lnTo>
                <a:lnTo>
                  <a:pt x="4030" y="276484"/>
                </a:lnTo>
                <a:lnTo>
                  <a:pt x="15023" y="292750"/>
                </a:lnTo>
                <a:lnTo>
                  <a:pt x="31327" y="303706"/>
                </a:lnTo>
                <a:lnTo>
                  <a:pt x="51292" y="307721"/>
                </a:lnTo>
                <a:lnTo>
                  <a:pt x="12140692" y="307721"/>
                </a:lnTo>
                <a:lnTo>
                  <a:pt x="12160656" y="303706"/>
                </a:lnTo>
                <a:lnTo>
                  <a:pt x="12176966" y="292750"/>
                </a:lnTo>
                <a:lnTo>
                  <a:pt x="12187965" y="276484"/>
                </a:lnTo>
                <a:lnTo>
                  <a:pt x="12192000" y="256540"/>
                </a:lnTo>
                <a:lnTo>
                  <a:pt x="12192000" y="51308"/>
                </a:lnTo>
                <a:lnTo>
                  <a:pt x="12187965" y="31343"/>
                </a:lnTo>
                <a:lnTo>
                  <a:pt x="12176966" y="15033"/>
                </a:lnTo>
                <a:lnTo>
                  <a:pt x="12160656" y="4034"/>
                </a:lnTo>
                <a:lnTo>
                  <a:pt x="12140692" y="0"/>
                </a:lnTo>
                <a:close/>
              </a:path>
            </a:pathLst>
          </a:custGeom>
          <a:solidFill>
            <a:srgbClr val="002D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543427" y="816356"/>
            <a:ext cx="51041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23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90" dirty="0">
                <a:solidFill>
                  <a:srgbClr val="FFFFFF"/>
                </a:solidFill>
                <a:latin typeface="Calibri"/>
                <a:cs typeface="Calibri"/>
              </a:rPr>
              <a:t>concorrenza</a:t>
            </a:r>
            <a:r>
              <a:rPr sz="14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22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400" b="1" i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75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1400" b="1" i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5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400" b="1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20" dirty="0">
                <a:solidFill>
                  <a:srgbClr val="FFFFFF"/>
                </a:solidFill>
                <a:latin typeface="Calibri"/>
                <a:cs typeface="Calibri"/>
              </a:rPr>
              <a:t>altri</a:t>
            </a:r>
            <a:r>
              <a:rPr sz="1400" b="1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50" dirty="0">
                <a:solidFill>
                  <a:srgbClr val="FFFFFF"/>
                </a:solidFill>
                <a:latin typeface="Calibri"/>
                <a:cs typeface="Calibri"/>
              </a:rPr>
              <a:t>operatori</a:t>
            </a:r>
            <a:r>
              <a:rPr sz="1400" b="1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5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400" b="1" i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90" dirty="0">
                <a:solidFill>
                  <a:srgbClr val="FFFFFF"/>
                </a:solidFill>
                <a:latin typeface="Calibri"/>
                <a:cs typeface="Calibri"/>
              </a:rPr>
              <a:t>mercato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16553" y="1327784"/>
            <a:ext cx="6635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120" dirty="0">
                <a:solidFill>
                  <a:srgbClr val="002D53"/>
                </a:solidFill>
                <a:latin typeface="Calibri"/>
                <a:cs typeface="Calibri"/>
              </a:rPr>
              <a:t>Avvocati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34990" y="1321688"/>
            <a:ext cx="1135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120" dirty="0">
                <a:solidFill>
                  <a:srgbClr val="002D53"/>
                </a:solidFill>
                <a:latin typeface="Calibri"/>
                <a:cs typeface="Calibri"/>
              </a:rPr>
              <a:t>Commercialisti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15198" y="1323213"/>
            <a:ext cx="16230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130" dirty="0">
                <a:solidFill>
                  <a:srgbClr val="002D53"/>
                </a:solidFill>
                <a:latin typeface="Calibri"/>
                <a:cs typeface="Calibri"/>
              </a:rPr>
              <a:t>Consulenti</a:t>
            </a:r>
            <a:r>
              <a:rPr sz="11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100" b="1" spc="120" dirty="0">
                <a:solidFill>
                  <a:srgbClr val="002D53"/>
                </a:solidFill>
                <a:latin typeface="Calibri"/>
                <a:cs typeface="Calibri"/>
              </a:rPr>
              <a:t>del</a:t>
            </a:r>
            <a:r>
              <a:rPr sz="1100" b="1" spc="8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100" b="1" spc="125" dirty="0">
                <a:solidFill>
                  <a:srgbClr val="002D53"/>
                </a:solidFill>
                <a:latin typeface="Calibri"/>
                <a:cs typeface="Calibri"/>
              </a:rPr>
              <a:t>Lavoro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171938" y="1355597"/>
            <a:ext cx="16370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135" dirty="0">
                <a:solidFill>
                  <a:srgbClr val="002D53"/>
                </a:solidFill>
                <a:latin typeface="Calibri"/>
                <a:cs typeface="Calibri"/>
              </a:rPr>
              <a:t>Studi</a:t>
            </a:r>
            <a:r>
              <a:rPr sz="1100" b="1" spc="3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100" b="1" spc="100" dirty="0">
                <a:solidFill>
                  <a:srgbClr val="002D53"/>
                </a:solidFill>
                <a:latin typeface="Calibri"/>
                <a:cs typeface="Calibri"/>
              </a:rPr>
              <a:t>multidisciplinari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6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85" dirty="0"/>
              <a:t>La</a:t>
            </a:r>
            <a:r>
              <a:rPr spc="100" dirty="0"/>
              <a:t> </a:t>
            </a:r>
            <a:r>
              <a:rPr spc="245" dirty="0"/>
              <a:t>concorrenza</a:t>
            </a:r>
            <a:r>
              <a:rPr spc="80" dirty="0"/>
              <a:t> </a:t>
            </a:r>
            <a:r>
              <a:rPr spc="265" dirty="0"/>
              <a:t>da</a:t>
            </a:r>
            <a:r>
              <a:rPr spc="105" dirty="0"/>
              <a:t> </a:t>
            </a:r>
            <a:r>
              <a:rPr spc="215" dirty="0"/>
              <a:t>parte</a:t>
            </a:r>
            <a:r>
              <a:rPr spc="90" dirty="0"/>
              <a:t> </a:t>
            </a:r>
            <a:r>
              <a:rPr spc="200" dirty="0"/>
              <a:t>di</a:t>
            </a:r>
            <a:r>
              <a:rPr spc="105" dirty="0"/>
              <a:t> </a:t>
            </a:r>
            <a:r>
              <a:rPr spc="155" dirty="0"/>
              <a:t>altri</a:t>
            </a:r>
            <a:r>
              <a:rPr spc="95" dirty="0"/>
              <a:t> </a:t>
            </a:r>
            <a:r>
              <a:rPr spc="180" dirty="0"/>
              <a:t>operatori</a:t>
            </a:r>
          </a:p>
        </p:txBody>
      </p:sp>
      <p:grpSp>
        <p:nvGrpSpPr>
          <p:cNvPr id="56" name="object 56"/>
          <p:cNvGrpSpPr/>
          <p:nvPr/>
        </p:nvGrpSpPr>
        <p:grpSpPr>
          <a:xfrm>
            <a:off x="5096255" y="2916935"/>
            <a:ext cx="725805" cy="165100"/>
            <a:chOff x="5096255" y="2916935"/>
            <a:chExt cx="725805" cy="165100"/>
          </a:xfrm>
        </p:grpSpPr>
        <p:sp>
          <p:nvSpPr>
            <p:cNvPr id="57" name="object 57"/>
            <p:cNvSpPr/>
            <p:nvPr/>
          </p:nvSpPr>
          <p:spPr>
            <a:xfrm>
              <a:off x="5096255" y="2916935"/>
              <a:ext cx="181610" cy="165100"/>
            </a:xfrm>
            <a:custGeom>
              <a:avLst/>
              <a:gdLst/>
              <a:ahLst/>
              <a:cxnLst/>
              <a:rect l="l" t="t" r="r" b="b"/>
              <a:pathLst>
                <a:path w="181610" h="165100">
                  <a:moveTo>
                    <a:pt x="181356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81356" y="164591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77611" y="2916935"/>
              <a:ext cx="544195" cy="165100"/>
            </a:xfrm>
            <a:custGeom>
              <a:avLst/>
              <a:gdLst/>
              <a:ahLst/>
              <a:cxnLst/>
              <a:rect l="l" t="t" r="r" b="b"/>
              <a:pathLst>
                <a:path w="544195" h="165100">
                  <a:moveTo>
                    <a:pt x="54406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544067" y="164591"/>
                  </a:lnTo>
                  <a:lnTo>
                    <a:pt x="544067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5096255" y="2654807"/>
            <a:ext cx="2269490" cy="165100"/>
            <a:chOff x="5096255" y="2654807"/>
            <a:chExt cx="2269490" cy="165100"/>
          </a:xfrm>
        </p:grpSpPr>
        <p:sp>
          <p:nvSpPr>
            <p:cNvPr id="60" name="object 60"/>
            <p:cNvSpPr/>
            <p:nvPr/>
          </p:nvSpPr>
          <p:spPr>
            <a:xfrm>
              <a:off x="5096255" y="2654807"/>
              <a:ext cx="344805" cy="165100"/>
            </a:xfrm>
            <a:custGeom>
              <a:avLst/>
              <a:gdLst/>
              <a:ahLst/>
              <a:cxnLst/>
              <a:rect l="l" t="t" r="r" b="b"/>
              <a:pathLst>
                <a:path w="344804" h="165100">
                  <a:moveTo>
                    <a:pt x="34442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344424" y="164591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40679" y="2654807"/>
              <a:ext cx="710565" cy="165100"/>
            </a:xfrm>
            <a:custGeom>
              <a:avLst/>
              <a:gdLst/>
              <a:ahLst/>
              <a:cxnLst/>
              <a:rect l="l" t="t" r="r" b="b"/>
              <a:pathLst>
                <a:path w="710564" h="165100">
                  <a:moveTo>
                    <a:pt x="71018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710184" y="164591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50863" y="2654807"/>
              <a:ext cx="1214755" cy="165100"/>
            </a:xfrm>
            <a:custGeom>
              <a:avLst/>
              <a:gdLst/>
              <a:ahLst/>
              <a:cxnLst/>
              <a:rect l="l" t="t" r="r" b="b"/>
              <a:pathLst>
                <a:path w="1214754" h="165100">
                  <a:moveTo>
                    <a:pt x="121462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214628" y="164591"/>
                  </a:lnTo>
                  <a:lnTo>
                    <a:pt x="1214628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096255" y="2392679"/>
            <a:ext cx="2269490" cy="165100"/>
            <a:chOff x="5096255" y="2392679"/>
            <a:chExt cx="2269490" cy="165100"/>
          </a:xfrm>
        </p:grpSpPr>
        <p:sp>
          <p:nvSpPr>
            <p:cNvPr id="64" name="object 64"/>
            <p:cNvSpPr/>
            <p:nvPr/>
          </p:nvSpPr>
          <p:spPr>
            <a:xfrm>
              <a:off x="5096255" y="2392679"/>
              <a:ext cx="321945" cy="165100"/>
            </a:xfrm>
            <a:custGeom>
              <a:avLst/>
              <a:gdLst/>
              <a:ahLst/>
              <a:cxnLst/>
              <a:rect l="l" t="t" r="r" b="b"/>
              <a:pathLst>
                <a:path w="321945" h="165100">
                  <a:moveTo>
                    <a:pt x="321564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321564" y="164592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17819" y="2392679"/>
              <a:ext cx="779145" cy="165100"/>
            </a:xfrm>
            <a:custGeom>
              <a:avLst/>
              <a:gdLst/>
              <a:ahLst/>
              <a:cxnLst/>
              <a:rect l="l" t="t" r="r" b="b"/>
              <a:pathLst>
                <a:path w="779145" h="165100">
                  <a:moveTo>
                    <a:pt x="778763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778763" y="164592"/>
                  </a:lnTo>
                  <a:lnTo>
                    <a:pt x="778763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96583" y="2392679"/>
              <a:ext cx="1169035" cy="165100"/>
            </a:xfrm>
            <a:custGeom>
              <a:avLst/>
              <a:gdLst/>
              <a:ahLst/>
              <a:cxnLst/>
              <a:rect l="l" t="t" r="r" b="b"/>
              <a:pathLst>
                <a:path w="1169034" h="165100">
                  <a:moveTo>
                    <a:pt x="1168908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168908" y="164592"/>
                  </a:lnTo>
                  <a:lnTo>
                    <a:pt x="1168908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096255" y="2130551"/>
            <a:ext cx="2269490" cy="163195"/>
            <a:chOff x="5096255" y="2130551"/>
            <a:chExt cx="2269490" cy="163195"/>
          </a:xfrm>
        </p:grpSpPr>
        <p:sp>
          <p:nvSpPr>
            <p:cNvPr id="68" name="object 68"/>
            <p:cNvSpPr/>
            <p:nvPr/>
          </p:nvSpPr>
          <p:spPr>
            <a:xfrm>
              <a:off x="5096255" y="2130551"/>
              <a:ext cx="500380" cy="163195"/>
            </a:xfrm>
            <a:custGeom>
              <a:avLst/>
              <a:gdLst/>
              <a:ahLst/>
              <a:cxnLst/>
              <a:rect l="l" t="t" r="r" b="b"/>
              <a:pathLst>
                <a:path w="500379" h="163194">
                  <a:moveTo>
                    <a:pt x="499872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499872" y="163068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96127" y="2130551"/>
              <a:ext cx="838200" cy="163195"/>
            </a:xfrm>
            <a:custGeom>
              <a:avLst/>
              <a:gdLst/>
              <a:ahLst/>
              <a:cxnLst/>
              <a:rect l="l" t="t" r="r" b="b"/>
              <a:pathLst>
                <a:path w="838200" h="163194">
                  <a:moveTo>
                    <a:pt x="838200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838200" y="163068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34327" y="2130551"/>
              <a:ext cx="931544" cy="163195"/>
            </a:xfrm>
            <a:custGeom>
              <a:avLst/>
              <a:gdLst/>
              <a:ahLst/>
              <a:cxnLst/>
              <a:rect l="l" t="t" r="r" b="b"/>
              <a:pathLst>
                <a:path w="931545" h="163194">
                  <a:moveTo>
                    <a:pt x="931164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931164" y="163068"/>
                  </a:lnTo>
                  <a:lnTo>
                    <a:pt x="931164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708903" y="1866900"/>
            <a:ext cx="1656714" cy="165100"/>
            <a:chOff x="5708903" y="1866900"/>
            <a:chExt cx="1656714" cy="165100"/>
          </a:xfrm>
        </p:grpSpPr>
        <p:sp>
          <p:nvSpPr>
            <p:cNvPr id="72" name="object 72"/>
            <p:cNvSpPr/>
            <p:nvPr/>
          </p:nvSpPr>
          <p:spPr>
            <a:xfrm>
              <a:off x="5708903" y="1866900"/>
              <a:ext cx="748665" cy="165100"/>
            </a:xfrm>
            <a:custGeom>
              <a:avLst/>
              <a:gdLst/>
              <a:ahLst/>
              <a:cxnLst/>
              <a:rect l="l" t="t" r="r" b="b"/>
              <a:pathLst>
                <a:path w="748664" h="165100">
                  <a:moveTo>
                    <a:pt x="74828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748284" y="16459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57187" y="1866900"/>
              <a:ext cx="908685" cy="165100"/>
            </a:xfrm>
            <a:custGeom>
              <a:avLst/>
              <a:gdLst/>
              <a:ahLst/>
              <a:cxnLst/>
              <a:rect l="l" t="t" r="r" b="b"/>
              <a:pathLst>
                <a:path w="908684" h="165100">
                  <a:moveTo>
                    <a:pt x="90830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908304" y="164591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867400" y="1604772"/>
            <a:ext cx="1498600" cy="165100"/>
            <a:chOff x="5867400" y="1604772"/>
            <a:chExt cx="1498600" cy="165100"/>
          </a:xfrm>
        </p:grpSpPr>
        <p:sp>
          <p:nvSpPr>
            <p:cNvPr id="75" name="object 75"/>
            <p:cNvSpPr/>
            <p:nvPr/>
          </p:nvSpPr>
          <p:spPr>
            <a:xfrm>
              <a:off x="5867400" y="1604772"/>
              <a:ext cx="1021080" cy="165100"/>
            </a:xfrm>
            <a:custGeom>
              <a:avLst/>
              <a:gdLst/>
              <a:ahLst/>
              <a:cxnLst/>
              <a:rect l="l" t="t" r="r" b="b"/>
              <a:pathLst>
                <a:path w="1021079" h="165100">
                  <a:moveTo>
                    <a:pt x="1021079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021079" y="164591"/>
                  </a:lnTo>
                  <a:lnTo>
                    <a:pt x="1021079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88480" y="1604772"/>
              <a:ext cx="477520" cy="165100"/>
            </a:xfrm>
            <a:custGeom>
              <a:avLst/>
              <a:gdLst/>
              <a:ahLst/>
              <a:cxnLst/>
              <a:rect l="l" t="t" r="r" b="b"/>
              <a:pathLst>
                <a:path w="477520" h="165100">
                  <a:moveTo>
                    <a:pt x="477012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477012" y="164591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096255" y="3180588"/>
            <a:ext cx="135890" cy="163195"/>
          </a:xfrm>
          <a:prstGeom prst="rect">
            <a:avLst/>
          </a:prstGeom>
          <a:solidFill>
            <a:srgbClr val="002D53"/>
          </a:solidFill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85"/>
              </a:lnSpc>
            </a:pPr>
            <a:r>
              <a:rPr sz="1200" b="1" spc="15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231891" y="3180588"/>
            <a:ext cx="454659" cy="163195"/>
          </a:xfrm>
          <a:prstGeom prst="rect">
            <a:avLst/>
          </a:prstGeom>
          <a:solidFill>
            <a:srgbClr val="2A9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%20%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111877" y="2889961"/>
            <a:ext cx="615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75" dirty="0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176265" y="2102611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844032" y="2102611"/>
            <a:ext cx="34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FFFFFF"/>
                </a:solidFill>
                <a:latin typeface="Calibri"/>
                <a:cs typeface="Calibri"/>
              </a:rPr>
              <a:t>37%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11877" y="2284707"/>
            <a:ext cx="1825625" cy="55181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529590" algn="l"/>
                <a:tab pos="1527175" algn="l"/>
              </a:tabLst>
            </a:pPr>
            <a:r>
              <a:rPr sz="1200" b="1" spc="55" dirty="0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34%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25" dirty="0">
                <a:solidFill>
                  <a:srgbClr val="002D53"/>
                </a:solidFill>
                <a:latin typeface="Calibri"/>
                <a:cs typeface="Calibri"/>
              </a:rPr>
              <a:t>51%</a:t>
            </a:r>
            <a:endParaRPr sz="12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630"/>
              </a:spcBef>
              <a:tabLst>
                <a:tab pos="541655" algn="l"/>
                <a:tab pos="1489075" algn="l"/>
              </a:tabLst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31%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95" dirty="0">
                <a:solidFill>
                  <a:srgbClr val="002D53"/>
                </a:solidFill>
                <a:latin typeface="Calibri"/>
                <a:cs typeface="Calibri"/>
              </a:rPr>
              <a:t>53%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86044" y="3180588"/>
            <a:ext cx="1679575" cy="163195"/>
          </a:xfrm>
          <a:prstGeom prst="rect">
            <a:avLst/>
          </a:prstGeom>
          <a:solidFill>
            <a:srgbClr val="D3EB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85"/>
              </a:lnSpc>
            </a:pPr>
            <a:r>
              <a:rPr sz="1200" b="1" spc="145" dirty="0">
                <a:solidFill>
                  <a:srgbClr val="002D53"/>
                </a:solidFill>
                <a:latin typeface="Calibri"/>
                <a:cs typeface="Calibri"/>
              </a:rPr>
              <a:t>74%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821679" y="2916935"/>
            <a:ext cx="1544320" cy="165100"/>
          </a:xfrm>
          <a:prstGeom prst="rect">
            <a:avLst/>
          </a:prstGeom>
          <a:solidFill>
            <a:srgbClr val="D3EB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z="1200" b="1" spc="145" dirty="0">
                <a:solidFill>
                  <a:srgbClr val="002D53"/>
                </a:solidFill>
                <a:latin typeface="Calibri"/>
                <a:cs typeface="Calibri"/>
              </a:rPr>
              <a:t>68%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37984" y="2102611"/>
            <a:ext cx="323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002D53"/>
                </a:solidFill>
                <a:latin typeface="Calibri"/>
                <a:cs typeface="Calibri"/>
              </a:rPr>
              <a:t>41%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7452868" y="2916935"/>
            <a:ext cx="985519" cy="165100"/>
            <a:chOff x="7452868" y="2916935"/>
            <a:chExt cx="985519" cy="165100"/>
          </a:xfrm>
        </p:grpSpPr>
        <p:sp>
          <p:nvSpPr>
            <p:cNvPr id="87" name="object 87"/>
            <p:cNvSpPr/>
            <p:nvPr/>
          </p:nvSpPr>
          <p:spPr>
            <a:xfrm>
              <a:off x="7452868" y="2916935"/>
              <a:ext cx="161290" cy="165100"/>
            </a:xfrm>
            <a:custGeom>
              <a:avLst/>
              <a:gdLst/>
              <a:ahLst/>
              <a:cxnLst/>
              <a:rect l="l" t="t" r="r" b="b"/>
              <a:pathLst>
                <a:path w="161290" h="165100">
                  <a:moveTo>
                    <a:pt x="161035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61035" y="164591"/>
                  </a:lnTo>
                  <a:lnTo>
                    <a:pt x="161035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613904" y="2916935"/>
              <a:ext cx="824865" cy="165100"/>
            </a:xfrm>
            <a:custGeom>
              <a:avLst/>
              <a:gdLst/>
              <a:ahLst/>
              <a:cxnLst/>
              <a:rect l="l" t="t" r="r" b="b"/>
              <a:pathLst>
                <a:path w="824865" h="165100">
                  <a:moveTo>
                    <a:pt x="82448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824484" y="164591"/>
                  </a:lnTo>
                  <a:lnTo>
                    <a:pt x="82448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7452868" y="2654807"/>
            <a:ext cx="2268855" cy="165100"/>
            <a:chOff x="7452868" y="2654807"/>
            <a:chExt cx="2268855" cy="165100"/>
          </a:xfrm>
        </p:grpSpPr>
        <p:sp>
          <p:nvSpPr>
            <p:cNvPr id="90" name="object 90"/>
            <p:cNvSpPr/>
            <p:nvPr/>
          </p:nvSpPr>
          <p:spPr>
            <a:xfrm>
              <a:off x="7452868" y="2654807"/>
              <a:ext cx="340995" cy="165100"/>
            </a:xfrm>
            <a:custGeom>
              <a:avLst/>
              <a:gdLst/>
              <a:ahLst/>
              <a:cxnLst/>
              <a:rect l="l" t="t" r="r" b="b"/>
              <a:pathLst>
                <a:path w="340995" h="165100">
                  <a:moveTo>
                    <a:pt x="34086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340867" y="164591"/>
                  </a:lnTo>
                  <a:lnTo>
                    <a:pt x="340867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793736" y="2654807"/>
              <a:ext cx="612775" cy="165100"/>
            </a:xfrm>
            <a:custGeom>
              <a:avLst/>
              <a:gdLst/>
              <a:ahLst/>
              <a:cxnLst/>
              <a:rect l="l" t="t" r="r" b="b"/>
              <a:pathLst>
                <a:path w="612775" h="165100">
                  <a:moveTo>
                    <a:pt x="61264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612648" y="164591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06384" y="2654807"/>
              <a:ext cx="1315720" cy="165100"/>
            </a:xfrm>
            <a:custGeom>
              <a:avLst/>
              <a:gdLst/>
              <a:ahLst/>
              <a:cxnLst/>
              <a:rect l="l" t="t" r="r" b="b"/>
              <a:pathLst>
                <a:path w="1315720" h="165100">
                  <a:moveTo>
                    <a:pt x="1315212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315212" y="164591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7452868" y="2392679"/>
            <a:ext cx="2268855" cy="165100"/>
            <a:chOff x="7452868" y="2392679"/>
            <a:chExt cx="2268855" cy="165100"/>
          </a:xfrm>
        </p:grpSpPr>
        <p:sp>
          <p:nvSpPr>
            <p:cNvPr id="94" name="object 94"/>
            <p:cNvSpPr/>
            <p:nvPr/>
          </p:nvSpPr>
          <p:spPr>
            <a:xfrm>
              <a:off x="7452868" y="2392679"/>
              <a:ext cx="680720" cy="165100"/>
            </a:xfrm>
            <a:custGeom>
              <a:avLst/>
              <a:gdLst/>
              <a:ahLst/>
              <a:cxnLst/>
              <a:rect l="l" t="t" r="r" b="b"/>
              <a:pathLst>
                <a:path w="680720" h="165100">
                  <a:moveTo>
                    <a:pt x="680720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680720" y="164592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133588" y="2392679"/>
              <a:ext cx="998219" cy="165100"/>
            </a:xfrm>
            <a:custGeom>
              <a:avLst/>
              <a:gdLst/>
              <a:ahLst/>
              <a:cxnLst/>
              <a:rect l="l" t="t" r="r" b="b"/>
              <a:pathLst>
                <a:path w="998220" h="165100">
                  <a:moveTo>
                    <a:pt x="998219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998219" y="164592"/>
                  </a:lnTo>
                  <a:lnTo>
                    <a:pt x="998219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131808" y="2392679"/>
              <a:ext cx="589915" cy="165100"/>
            </a:xfrm>
            <a:custGeom>
              <a:avLst/>
              <a:gdLst/>
              <a:ahLst/>
              <a:cxnLst/>
              <a:rect l="l" t="t" r="r" b="b"/>
              <a:pathLst>
                <a:path w="589915" h="165100">
                  <a:moveTo>
                    <a:pt x="589788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589788" y="164592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7452868" y="2130551"/>
            <a:ext cx="2268855" cy="163195"/>
            <a:chOff x="7452868" y="2130551"/>
            <a:chExt cx="2268855" cy="163195"/>
          </a:xfrm>
        </p:grpSpPr>
        <p:sp>
          <p:nvSpPr>
            <p:cNvPr id="98" name="object 98"/>
            <p:cNvSpPr/>
            <p:nvPr/>
          </p:nvSpPr>
          <p:spPr>
            <a:xfrm>
              <a:off x="7452868" y="2130551"/>
              <a:ext cx="703580" cy="163195"/>
            </a:xfrm>
            <a:custGeom>
              <a:avLst/>
              <a:gdLst/>
              <a:ahLst/>
              <a:cxnLst/>
              <a:rect l="l" t="t" r="r" b="b"/>
              <a:pathLst>
                <a:path w="703579" h="163194">
                  <a:moveTo>
                    <a:pt x="703579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703579" y="163068"/>
                  </a:lnTo>
                  <a:lnTo>
                    <a:pt x="703579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56448" y="2130551"/>
              <a:ext cx="952500" cy="163195"/>
            </a:xfrm>
            <a:custGeom>
              <a:avLst/>
              <a:gdLst/>
              <a:ahLst/>
              <a:cxnLst/>
              <a:rect l="l" t="t" r="r" b="b"/>
              <a:pathLst>
                <a:path w="952500" h="163194">
                  <a:moveTo>
                    <a:pt x="952500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952500" y="163068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108948" y="2130551"/>
              <a:ext cx="612775" cy="163195"/>
            </a:xfrm>
            <a:custGeom>
              <a:avLst/>
              <a:gdLst/>
              <a:ahLst/>
              <a:cxnLst/>
              <a:rect l="l" t="t" r="r" b="b"/>
              <a:pathLst>
                <a:path w="612775" h="163194">
                  <a:moveTo>
                    <a:pt x="612648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612648" y="163068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7452868" y="3180588"/>
            <a:ext cx="499745" cy="163195"/>
          </a:xfrm>
          <a:prstGeom prst="rect">
            <a:avLst/>
          </a:prstGeom>
          <a:solidFill>
            <a:srgbClr val="002D53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1285"/>
              </a:lnSpc>
            </a:pP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468616" y="2889961"/>
            <a:ext cx="731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7510" algn="l"/>
              </a:tabLst>
            </a:pPr>
            <a:r>
              <a:rPr sz="1200" b="1" spc="125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36%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650606" y="2102611"/>
            <a:ext cx="308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31%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469251" y="2284707"/>
            <a:ext cx="803275" cy="55181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730"/>
              </a:spcBef>
            </a:pP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471805" algn="l"/>
              </a:tabLst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105" dirty="0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952231" y="3180588"/>
            <a:ext cx="657225" cy="163195"/>
          </a:xfrm>
          <a:prstGeom prst="rect">
            <a:avLst/>
          </a:prstGeom>
          <a:solidFill>
            <a:srgbClr val="2A9FFF"/>
          </a:solidFill>
        </p:spPr>
        <p:txBody>
          <a:bodyPr vert="horz" wrap="square" lIns="0" tIns="0" rIns="0" bIns="0" rtlCol="0">
            <a:spAutoFit/>
          </a:bodyPr>
          <a:lstStyle/>
          <a:p>
            <a:pPr marL="168910">
              <a:lnSpc>
                <a:spcPts val="1285"/>
              </a:lnSpc>
            </a:pP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448293" y="2364689"/>
            <a:ext cx="3702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70" dirty="0">
                <a:solidFill>
                  <a:srgbClr val="FFFFFF"/>
                </a:solidFill>
                <a:latin typeface="Calibri"/>
                <a:cs typeface="Calibri"/>
              </a:rPr>
              <a:t>44%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455914" y="2102611"/>
            <a:ext cx="354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42%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609076" y="3180588"/>
            <a:ext cx="1112520" cy="163195"/>
          </a:xfrm>
          <a:prstGeom prst="rect">
            <a:avLst/>
          </a:prstGeom>
          <a:solidFill>
            <a:srgbClr val="D3EBFF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285"/>
              </a:lnSpc>
            </a:pPr>
            <a:r>
              <a:rPr sz="1200" b="1" spc="155" dirty="0">
                <a:solidFill>
                  <a:srgbClr val="002D53"/>
                </a:solidFill>
                <a:latin typeface="Calibri"/>
                <a:cs typeface="Calibri"/>
              </a:rPr>
              <a:t>49%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438388" y="2916935"/>
            <a:ext cx="1283335" cy="165100"/>
          </a:xfrm>
          <a:prstGeom prst="rect">
            <a:avLst/>
          </a:prstGeom>
          <a:solidFill>
            <a:srgbClr val="D3EB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sz="1200" b="1" spc="114" dirty="0">
                <a:solidFill>
                  <a:srgbClr val="002D53"/>
                </a:solidFill>
                <a:latin typeface="Calibri"/>
                <a:cs typeface="Calibri"/>
              </a:rPr>
              <a:t>56%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888348" y="2627757"/>
            <a:ext cx="35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solidFill>
                  <a:srgbClr val="002D53"/>
                </a:solidFill>
                <a:latin typeface="Calibri"/>
                <a:cs typeface="Calibri"/>
              </a:rPr>
              <a:t>58%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254490" y="2364689"/>
            <a:ext cx="346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0" dirty="0">
                <a:solidFill>
                  <a:srgbClr val="002D53"/>
                </a:solidFill>
                <a:latin typeface="Calibri"/>
                <a:cs typeface="Calibri"/>
              </a:rPr>
              <a:t>26%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244710" y="2102611"/>
            <a:ext cx="343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9872853" y="3180588"/>
            <a:ext cx="2268855" cy="163195"/>
            <a:chOff x="9872853" y="3180588"/>
            <a:chExt cx="2268855" cy="163195"/>
          </a:xfrm>
        </p:grpSpPr>
        <p:sp>
          <p:nvSpPr>
            <p:cNvPr id="114" name="object 114"/>
            <p:cNvSpPr/>
            <p:nvPr/>
          </p:nvSpPr>
          <p:spPr>
            <a:xfrm>
              <a:off x="9872853" y="3180588"/>
              <a:ext cx="344170" cy="163195"/>
            </a:xfrm>
            <a:custGeom>
              <a:avLst/>
              <a:gdLst/>
              <a:ahLst/>
              <a:cxnLst/>
              <a:rect l="l" t="t" r="r" b="b"/>
              <a:pathLst>
                <a:path w="344170" h="163195">
                  <a:moveTo>
                    <a:pt x="344043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344043" y="163067"/>
                  </a:lnTo>
                  <a:lnTo>
                    <a:pt x="344043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216896" y="3180588"/>
              <a:ext cx="619125" cy="163195"/>
            </a:xfrm>
            <a:custGeom>
              <a:avLst/>
              <a:gdLst/>
              <a:ahLst/>
              <a:cxnLst/>
              <a:rect l="l" t="t" r="r" b="b"/>
              <a:pathLst>
                <a:path w="619125" h="163195">
                  <a:moveTo>
                    <a:pt x="618744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618744" y="163067"/>
                  </a:lnTo>
                  <a:lnTo>
                    <a:pt x="61874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835640" y="3180588"/>
              <a:ext cx="1306195" cy="163195"/>
            </a:xfrm>
            <a:custGeom>
              <a:avLst/>
              <a:gdLst/>
              <a:ahLst/>
              <a:cxnLst/>
              <a:rect l="l" t="t" r="r" b="b"/>
              <a:pathLst>
                <a:path w="1306195" h="163195">
                  <a:moveTo>
                    <a:pt x="1306067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1306067" y="163067"/>
                  </a:lnTo>
                  <a:lnTo>
                    <a:pt x="1306067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9872853" y="2916935"/>
            <a:ext cx="2268855" cy="165100"/>
            <a:chOff x="9872853" y="2916935"/>
            <a:chExt cx="2268855" cy="165100"/>
          </a:xfrm>
        </p:grpSpPr>
        <p:sp>
          <p:nvSpPr>
            <p:cNvPr id="118" name="object 118"/>
            <p:cNvSpPr/>
            <p:nvPr/>
          </p:nvSpPr>
          <p:spPr>
            <a:xfrm>
              <a:off x="9872853" y="2916935"/>
              <a:ext cx="137160" cy="165100"/>
            </a:xfrm>
            <a:custGeom>
              <a:avLst/>
              <a:gdLst/>
              <a:ahLst/>
              <a:cxnLst/>
              <a:rect l="l" t="t" r="r" b="b"/>
              <a:pathLst>
                <a:path w="137159" h="165100">
                  <a:moveTo>
                    <a:pt x="13677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36778" y="164591"/>
                  </a:lnTo>
                  <a:lnTo>
                    <a:pt x="136778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009632" y="2916935"/>
              <a:ext cx="459105" cy="165100"/>
            </a:xfrm>
            <a:custGeom>
              <a:avLst/>
              <a:gdLst/>
              <a:ahLst/>
              <a:cxnLst/>
              <a:rect l="l" t="t" r="r" b="b"/>
              <a:pathLst>
                <a:path w="459104" h="165100">
                  <a:moveTo>
                    <a:pt x="45872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458724" y="164591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468356" y="2916935"/>
              <a:ext cx="1673860" cy="165100"/>
            </a:xfrm>
            <a:custGeom>
              <a:avLst/>
              <a:gdLst/>
              <a:ahLst/>
              <a:cxnLst/>
              <a:rect l="l" t="t" r="r" b="b"/>
              <a:pathLst>
                <a:path w="1673859" h="165100">
                  <a:moveTo>
                    <a:pt x="1673352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673352" y="164591"/>
                  </a:lnTo>
                  <a:lnTo>
                    <a:pt x="1673352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9872853" y="2654807"/>
            <a:ext cx="2268855" cy="165100"/>
            <a:chOff x="9872853" y="2654807"/>
            <a:chExt cx="2268855" cy="165100"/>
          </a:xfrm>
        </p:grpSpPr>
        <p:sp>
          <p:nvSpPr>
            <p:cNvPr id="122" name="object 122"/>
            <p:cNvSpPr/>
            <p:nvPr/>
          </p:nvSpPr>
          <p:spPr>
            <a:xfrm>
              <a:off x="9872853" y="2654807"/>
              <a:ext cx="298450" cy="165100"/>
            </a:xfrm>
            <a:custGeom>
              <a:avLst/>
              <a:gdLst/>
              <a:ahLst/>
              <a:cxnLst/>
              <a:rect l="l" t="t" r="r" b="b"/>
              <a:pathLst>
                <a:path w="298450" h="165100">
                  <a:moveTo>
                    <a:pt x="298323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298323" y="164591"/>
                  </a:lnTo>
                  <a:lnTo>
                    <a:pt x="298323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171176" y="2654807"/>
              <a:ext cx="619125" cy="165100"/>
            </a:xfrm>
            <a:custGeom>
              <a:avLst/>
              <a:gdLst/>
              <a:ahLst/>
              <a:cxnLst/>
              <a:rect l="l" t="t" r="r" b="b"/>
              <a:pathLst>
                <a:path w="619125" h="165100">
                  <a:moveTo>
                    <a:pt x="61874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618744" y="164591"/>
                  </a:lnTo>
                  <a:lnTo>
                    <a:pt x="61874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789920" y="2654807"/>
              <a:ext cx="1351915" cy="165100"/>
            </a:xfrm>
            <a:custGeom>
              <a:avLst/>
              <a:gdLst/>
              <a:ahLst/>
              <a:cxnLst/>
              <a:rect l="l" t="t" r="r" b="b"/>
              <a:pathLst>
                <a:path w="1351915" h="165100">
                  <a:moveTo>
                    <a:pt x="135178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351787" y="164591"/>
                  </a:lnTo>
                  <a:lnTo>
                    <a:pt x="1351787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9872853" y="2392679"/>
            <a:ext cx="2268855" cy="165100"/>
            <a:chOff x="9872853" y="2392679"/>
            <a:chExt cx="2268855" cy="165100"/>
          </a:xfrm>
        </p:grpSpPr>
        <p:sp>
          <p:nvSpPr>
            <p:cNvPr id="126" name="object 126"/>
            <p:cNvSpPr/>
            <p:nvPr/>
          </p:nvSpPr>
          <p:spPr>
            <a:xfrm>
              <a:off x="9872853" y="2392679"/>
              <a:ext cx="504190" cy="165100"/>
            </a:xfrm>
            <a:custGeom>
              <a:avLst/>
              <a:gdLst/>
              <a:ahLst/>
              <a:cxnLst/>
              <a:rect l="l" t="t" r="r" b="b"/>
              <a:pathLst>
                <a:path w="504190" h="165100">
                  <a:moveTo>
                    <a:pt x="504063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504063" y="164592"/>
                  </a:lnTo>
                  <a:lnTo>
                    <a:pt x="504063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376916" y="2392679"/>
              <a:ext cx="802005" cy="165100"/>
            </a:xfrm>
            <a:custGeom>
              <a:avLst/>
              <a:gdLst/>
              <a:ahLst/>
              <a:cxnLst/>
              <a:rect l="l" t="t" r="r" b="b"/>
              <a:pathLst>
                <a:path w="802004" h="165100">
                  <a:moveTo>
                    <a:pt x="801624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801624" y="164592"/>
                  </a:lnTo>
                  <a:lnTo>
                    <a:pt x="80162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178540" y="2392679"/>
              <a:ext cx="963294" cy="165100"/>
            </a:xfrm>
            <a:custGeom>
              <a:avLst/>
              <a:gdLst/>
              <a:ahLst/>
              <a:cxnLst/>
              <a:rect l="l" t="t" r="r" b="b"/>
              <a:pathLst>
                <a:path w="963295" h="165100">
                  <a:moveTo>
                    <a:pt x="963167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963167" y="164592"/>
                  </a:lnTo>
                  <a:lnTo>
                    <a:pt x="963167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" name="object 129"/>
          <p:cNvGrpSpPr/>
          <p:nvPr/>
        </p:nvGrpSpPr>
        <p:grpSpPr>
          <a:xfrm>
            <a:off x="9872853" y="2130551"/>
            <a:ext cx="2268855" cy="163195"/>
            <a:chOff x="9872853" y="2130551"/>
            <a:chExt cx="2268855" cy="163195"/>
          </a:xfrm>
        </p:grpSpPr>
        <p:sp>
          <p:nvSpPr>
            <p:cNvPr id="130" name="object 130"/>
            <p:cNvSpPr/>
            <p:nvPr/>
          </p:nvSpPr>
          <p:spPr>
            <a:xfrm>
              <a:off x="9872853" y="2130551"/>
              <a:ext cx="458470" cy="163195"/>
            </a:xfrm>
            <a:custGeom>
              <a:avLst/>
              <a:gdLst/>
              <a:ahLst/>
              <a:cxnLst/>
              <a:rect l="l" t="t" r="r" b="b"/>
              <a:pathLst>
                <a:path w="458470" h="163194">
                  <a:moveTo>
                    <a:pt x="458343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458343" y="163068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0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331196" y="2130551"/>
              <a:ext cx="916305" cy="163195"/>
            </a:xfrm>
            <a:custGeom>
              <a:avLst/>
              <a:gdLst/>
              <a:ahLst/>
              <a:cxnLst/>
              <a:rect l="l" t="t" r="r" b="b"/>
              <a:pathLst>
                <a:path w="916304" h="163194">
                  <a:moveTo>
                    <a:pt x="915924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915924" y="163068"/>
                  </a:lnTo>
                  <a:lnTo>
                    <a:pt x="915924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1247120" y="2130551"/>
              <a:ext cx="894715" cy="163195"/>
            </a:xfrm>
            <a:custGeom>
              <a:avLst/>
              <a:gdLst/>
              <a:ahLst/>
              <a:cxnLst/>
              <a:rect l="l" t="t" r="r" b="b"/>
              <a:pathLst>
                <a:path w="894715" h="163194">
                  <a:moveTo>
                    <a:pt x="894587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894587" y="163068"/>
                  </a:lnTo>
                  <a:lnTo>
                    <a:pt x="894587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10559795" y="1604772"/>
            <a:ext cx="1582420" cy="165100"/>
            <a:chOff x="10559795" y="1604772"/>
            <a:chExt cx="1582420" cy="165100"/>
          </a:xfrm>
        </p:grpSpPr>
        <p:sp>
          <p:nvSpPr>
            <p:cNvPr id="134" name="object 134"/>
            <p:cNvSpPr/>
            <p:nvPr/>
          </p:nvSpPr>
          <p:spPr>
            <a:xfrm>
              <a:off x="10559795" y="1604772"/>
              <a:ext cx="1169035" cy="165100"/>
            </a:xfrm>
            <a:custGeom>
              <a:avLst/>
              <a:gdLst/>
              <a:ahLst/>
              <a:cxnLst/>
              <a:rect l="l" t="t" r="r" b="b"/>
              <a:pathLst>
                <a:path w="1169034" h="165100">
                  <a:moveTo>
                    <a:pt x="116890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168907" y="164591"/>
                  </a:lnTo>
                  <a:lnTo>
                    <a:pt x="1168907" y="0"/>
                  </a:lnTo>
                  <a:close/>
                </a:path>
              </a:pathLst>
            </a:custGeom>
            <a:solidFill>
              <a:srgbClr val="2A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728703" y="1604772"/>
              <a:ext cx="413384" cy="165100"/>
            </a:xfrm>
            <a:custGeom>
              <a:avLst/>
              <a:gdLst/>
              <a:ahLst/>
              <a:cxnLst/>
              <a:rect l="l" t="t" r="r" b="b"/>
              <a:pathLst>
                <a:path w="413384" h="165100">
                  <a:moveTo>
                    <a:pt x="413003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413003" y="164591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D3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6" name="object 136"/>
          <p:cNvGraphicFramePr>
            <a:graphicFrameLocks noGrp="1"/>
          </p:cNvGraphicFramePr>
          <p:nvPr/>
        </p:nvGraphicFramePr>
        <p:xfrm>
          <a:off x="660145" y="1604772"/>
          <a:ext cx="11467458" cy="426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8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04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89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08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1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86741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66230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64465"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spc="7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Altri</a:t>
                      </a:r>
                      <a:r>
                        <a:rPr sz="900" b="1" spc="65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studi</a:t>
                      </a:r>
                      <a:r>
                        <a:rPr sz="900" b="1" spc="6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8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professionali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80695">
                        <a:lnSpc>
                          <a:spcPts val="1195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21590">
                        <a:lnSpc>
                          <a:spcPts val="1195"/>
                        </a:lnSpc>
                      </a:pPr>
                      <a:r>
                        <a:rPr sz="12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95"/>
                        </a:lnSpc>
                      </a:pPr>
                      <a:r>
                        <a:rPr sz="1200" b="1" spc="12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195"/>
                        </a:lnSpc>
                      </a:pPr>
                      <a:r>
                        <a:rPr sz="12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ts val="1195"/>
                        </a:lnSpc>
                      </a:pPr>
                      <a:r>
                        <a:rPr sz="12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ts val="1195"/>
                        </a:lnSpc>
                      </a:pPr>
                      <a:r>
                        <a:rPr sz="1200" b="1" spc="-25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21%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195"/>
                        </a:lnSpc>
                      </a:pP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95"/>
                        </a:lnSpc>
                      </a:pPr>
                      <a:r>
                        <a:rPr sz="120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95"/>
                        </a:lnSpc>
                      </a:pPr>
                      <a:r>
                        <a:rPr sz="1200" b="1" spc="4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3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195"/>
                        </a:lnSpc>
                      </a:pPr>
                      <a:r>
                        <a:rPr sz="12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ts val="1195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195"/>
                        </a:lnSpc>
                      </a:pPr>
                      <a:r>
                        <a:rPr sz="1200" b="1" spc="4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10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Grandi</a:t>
                      </a:r>
                      <a:r>
                        <a:rPr sz="900" b="1" spc="6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società</a:t>
                      </a:r>
                      <a:r>
                        <a:rPr sz="900" b="1" spc="5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9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spc="55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05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consulenza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275"/>
                        </a:lnSpc>
                      </a:pPr>
                      <a:r>
                        <a:rPr sz="12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r>
                        <a:rPr sz="12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ts val="1275"/>
                        </a:lnSpc>
                      </a:pPr>
                      <a:r>
                        <a:rPr sz="1200" b="1" spc="-25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31%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3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275"/>
                        </a:lnSpc>
                      </a:pPr>
                      <a:r>
                        <a:rPr sz="12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75"/>
                        </a:lnSpc>
                      </a:pPr>
                      <a:r>
                        <a:rPr sz="12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75"/>
                        </a:lnSpc>
                      </a:pPr>
                      <a:r>
                        <a:rPr sz="1200" b="1" spc="17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40%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3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ts val="1195"/>
                        </a:lnSpc>
                      </a:pPr>
                      <a:r>
                        <a:rPr sz="12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195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3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95"/>
                        </a:lnSpc>
                      </a:pPr>
                      <a:r>
                        <a:rPr sz="1200" b="1" spc="13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24%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3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195"/>
                        </a:lnSpc>
                      </a:pPr>
                      <a:r>
                        <a:rPr sz="12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1195"/>
                        </a:lnSpc>
                      </a:pPr>
                      <a:r>
                        <a:rPr sz="12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195"/>
                        </a:lnSpc>
                      </a:pPr>
                      <a:r>
                        <a:rPr sz="1200" b="1" spc="11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29%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3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" name="object 137"/>
          <p:cNvSpPr txBox="1"/>
          <p:nvPr/>
        </p:nvSpPr>
        <p:spPr>
          <a:xfrm>
            <a:off x="9926828" y="2102611"/>
            <a:ext cx="353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888981" y="2810106"/>
            <a:ext cx="810260" cy="5511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spc="60" dirty="0">
                <a:solidFill>
                  <a:srgbClr val="FFFFFF"/>
                </a:solidFill>
                <a:latin typeface="Calibri"/>
                <a:cs typeface="Calibri"/>
              </a:rPr>
              <a:t>6%20%</a:t>
            </a:r>
            <a:endParaRPr sz="12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630"/>
              </a:spcBef>
              <a:tabLst>
                <a:tab pos="478790" algn="l"/>
              </a:tabLst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105" dirty="0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889363" y="2284707"/>
            <a:ext cx="1061085" cy="55181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730"/>
              </a:spcBef>
              <a:tabLst>
                <a:tab pos="732155" algn="l"/>
              </a:tabLst>
            </a:pPr>
            <a:r>
              <a:rPr sz="1200" b="1" spc="95" dirty="0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432434" algn="l"/>
              </a:tabLst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105" dirty="0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606785" y="2102611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70" dirty="0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316461" y="3152902"/>
            <a:ext cx="345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0" dirty="0">
                <a:solidFill>
                  <a:srgbClr val="002D53"/>
                </a:solidFill>
                <a:latin typeface="Calibri"/>
                <a:cs typeface="Calibri"/>
              </a:rPr>
              <a:t>57%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1134725" y="2889961"/>
            <a:ext cx="3441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002D53"/>
                </a:solidFill>
                <a:latin typeface="Calibri"/>
                <a:cs typeface="Calibri"/>
              </a:rPr>
              <a:t>73%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1292078" y="2627757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002D53"/>
                </a:solidFill>
                <a:latin typeface="Calibri"/>
                <a:cs typeface="Calibri"/>
              </a:rPr>
              <a:t>59%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1483720" y="2364689"/>
            <a:ext cx="354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002D53"/>
                </a:solidFill>
                <a:latin typeface="Calibri"/>
                <a:cs typeface="Calibri"/>
              </a:rPr>
              <a:t>42%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1522709" y="2102611"/>
            <a:ext cx="346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0" dirty="0">
                <a:solidFill>
                  <a:srgbClr val="002D53"/>
                </a:solidFill>
                <a:latin typeface="Calibri"/>
                <a:cs typeface="Calibri"/>
              </a:rPr>
              <a:t>39%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442077" y="418490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5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5430773" y="5019294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130" algn="l"/>
              </a:tabLst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32%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938773" y="4749800"/>
            <a:ext cx="354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43%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520054" y="4480305"/>
            <a:ext cx="622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5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r>
              <a:rPr sz="12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574281" y="5557520"/>
            <a:ext cx="3575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45" dirty="0">
                <a:solidFill>
                  <a:srgbClr val="002D53"/>
                </a:solidFill>
                <a:latin typeface="Calibri"/>
                <a:cs typeface="Calibri"/>
              </a:rPr>
              <a:t>86%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540754" y="5288660"/>
            <a:ext cx="357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40" dirty="0">
                <a:solidFill>
                  <a:srgbClr val="002D53"/>
                </a:solidFill>
                <a:latin typeface="Calibri"/>
                <a:cs typeface="Calibri"/>
              </a:rPr>
              <a:t>89%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873367" y="5019294"/>
            <a:ext cx="316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002D53"/>
                </a:solidFill>
                <a:latin typeface="Calibri"/>
                <a:cs typeface="Calibri"/>
              </a:rPr>
              <a:t>61%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978142" y="4749800"/>
            <a:ext cx="354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002D53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763257" y="4480305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002D53"/>
                </a:solidFill>
                <a:latin typeface="Calibri"/>
                <a:cs typeface="Calibri"/>
              </a:rPr>
              <a:t>71%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090795" y="5557520"/>
            <a:ext cx="7327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b="1" spc="135" baseline="9259" dirty="0">
                <a:solidFill>
                  <a:srgbClr val="002D53"/>
                </a:solidFill>
                <a:latin typeface="Calibri"/>
                <a:cs typeface="Calibri"/>
              </a:rPr>
              <a:t>C</a:t>
            </a:r>
            <a:r>
              <a:rPr sz="1350" b="1" spc="120" baseline="9259" dirty="0">
                <a:solidFill>
                  <a:srgbClr val="002D53"/>
                </a:solidFill>
                <a:latin typeface="Calibri"/>
                <a:cs typeface="Calibri"/>
              </a:rPr>
              <a:t>A</a:t>
            </a:r>
            <a:r>
              <a:rPr sz="1350" b="1" spc="30" baseline="9259" dirty="0">
                <a:solidFill>
                  <a:srgbClr val="002D53"/>
                </a:solidFill>
                <a:latin typeface="Calibri"/>
                <a:cs typeface="Calibri"/>
              </a:rPr>
              <a:t>F</a:t>
            </a:r>
            <a:r>
              <a:rPr sz="1200" b="1" spc="8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200" b="1" spc="-64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200" b="1" spc="9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200" b="1" spc="8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200" b="1" spc="9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134232" y="5268595"/>
            <a:ext cx="26650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95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Operatori</a:t>
            </a:r>
            <a:r>
              <a:rPr sz="900" b="1" spc="7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900" b="1" spc="95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di</a:t>
            </a:r>
            <a:r>
              <a:rPr sz="900" b="1" spc="7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900" b="1" spc="10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pratiche</a:t>
            </a:r>
            <a:r>
              <a:rPr sz="900" b="1" spc="7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900" b="1" spc="10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amministrative</a:t>
            </a:r>
            <a:r>
              <a:rPr sz="900" b="1" spc="60" dirty="0">
                <a:solidFill>
                  <a:srgbClr val="002D53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spc="240" baseline="-6944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cs typeface="Calibri"/>
              </a:rPr>
              <a:t>4</a:t>
            </a:r>
            <a:r>
              <a:rPr sz="1800" b="1" spc="-847" baseline="-6944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cs typeface="Calibri"/>
              </a:rPr>
              <a:t>%</a:t>
            </a:r>
            <a:r>
              <a:rPr sz="1800" b="1" spc="240" baseline="-6944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cs typeface="Calibri"/>
              </a:rPr>
              <a:t>7%</a:t>
            </a:r>
            <a:endParaRPr sz="1800" baseline="-6944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887727" y="5037582"/>
            <a:ext cx="3464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0" dirty="0">
                <a:solidFill>
                  <a:srgbClr val="002D53"/>
                </a:solidFill>
                <a:latin typeface="Calibri"/>
                <a:cs typeface="Calibri"/>
              </a:rPr>
              <a:t>Piattaforme</a:t>
            </a:r>
            <a:r>
              <a:rPr sz="900" b="1" spc="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10" dirty="0">
                <a:solidFill>
                  <a:srgbClr val="002D53"/>
                </a:solidFill>
                <a:latin typeface="Calibri"/>
                <a:cs typeface="Calibri"/>
              </a:rPr>
              <a:t>tecnologiche</a:t>
            </a:r>
            <a:r>
              <a:rPr sz="900" b="1" spc="8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30" dirty="0">
                <a:solidFill>
                  <a:srgbClr val="002D53"/>
                </a:solidFill>
                <a:latin typeface="Calibri"/>
                <a:cs typeface="Calibri"/>
              </a:rPr>
              <a:t>che</a:t>
            </a:r>
            <a:r>
              <a:rPr sz="900" b="1" spc="8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14" dirty="0">
                <a:solidFill>
                  <a:srgbClr val="002D53"/>
                </a:solidFill>
                <a:latin typeface="Calibri"/>
                <a:cs typeface="Calibri"/>
              </a:rPr>
              <a:t>erogano</a:t>
            </a:r>
            <a:r>
              <a:rPr sz="9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85" dirty="0">
                <a:solidFill>
                  <a:srgbClr val="002D53"/>
                </a:solidFill>
                <a:latin typeface="Calibri"/>
                <a:cs typeface="Calibri"/>
              </a:rPr>
              <a:t>servizi</a:t>
            </a:r>
            <a:r>
              <a:rPr sz="900" b="1" spc="75" dirty="0">
                <a:solidFill>
                  <a:srgbClr val="002D53"/>
                </a:solidFill>
                <a:latin typeface="Calibri"/>
                <a:cs typeface="Calibri"/>
              </a:rPr>
              <a:t> tradizionali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846576" y="4729988"/>
            <a:ext cx="1863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100" dirty="0">
                <a:solidFill>
                  <a:srgbClr val="002D53"/>
                </a:solidFill>
                <a:latin typeface="Calibri"/>
                <a:cs typeface="Calibri"/>
              </a:rPr>
              <a:t>Associazioni</a:t>
            </a:r>
            <a:r>
              <a:rPr sz="900" b="1" spc="6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80" dirty="0">
                <a:solidFill>
                  <a:srgbClr val="002D53"/>
                </a:solidFill>
                <a:latin typeface="Calibri"/>
                <a:cs typeface="Calibri"/>
              </a:rPr>
              <a:t>di</a:t>
            </a:r>
            <a:r>
              <a:rPr sz="900" b="1" spc="6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05" dirty="0">
                <a:solidFill>
                  <a:srgbClr val="002D53"/>
                </a:solidFill>
                <a:latin typeface="Calibri"/>
                <a:cs typeface="Calibri"/>
              </a:rPr>
              <a:t>categoria</a:t>
            </a:r>
            <a:r>
              <a:rPr sz="900" b="1" spc="39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800" b="1" spc="195" baseline="-6944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800" baseline="-6944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434078" y="4498594"/>
            <a:ext cx="95059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0" dirty="0">
                <a:solidFill>
                  <a:srgbClr val="002D53"/>
                </a:solidFill>
                <a:latin typeface="Calibri"/>
                <a:cs typeface="Calibri"/>
              </a:rPr>
              <a:t>software</a:t>
            </a:r>
            <a:r>
              <a:rPr sz="900" b="1" spc="5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900" b="1" spc="105" dirty="0">
                <a:solidFill>
                  <a:srgbClr val="002D53"/>
                </a:solidFill>
                <a:latin typeface="Calibri"/>
                <a:cs typeface="Calibri"/>
              </a:rPr>
              <a:t>house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60" name="object 160"/>
          <p:cNvGraphicFramePr>
            <a:graphicFrameLocks noGrp="1"/>
          </p:cNvGraphicFramePr>
          <p:nvPr/>
        </p:nvGraphicFramePr>
        <p:xfrm>
          <a:off x="3621278" y="3966971"/>
          <a:ext cx="4093843" cy="435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b="1" spc="10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Grandi</a:t>
                      </a:r>
                      <a:r>
                        <a:rPr sz="900" b="1" spc="6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società</a:t>
                      </a:r>
                      <a:r>
                        <a:rPr sz="900" b="1" spc="5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9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spc="55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05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consulenza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ts val="1220"/>
                        </a:lnSpc>
                      </a:pPr>
                      <a:r>
                        <a:rPr sz="1200" b="1" spc="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20"/>
                        </a:lnSpc>
                      </a:pPr>
                      <a:r>
                        <a:rPr sz="12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220"/>
                        </a:lnSpc>
                      </a:pPr>
                      <a:r>
                        <a:rPr sz="1200" b="1" spc="4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3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7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Altri</a:t>
                      </a:r>
                      <a:r>
                        <a:rPr sz="900" b="1" spc="65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studi</a:t>
                      </a:r>
                      <a:r>
                        <a:rPr sz="900" b="1" spc="6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80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professionali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285"/>
                        </a:lnSpc>
                      </a:pP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2D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285"/>
                        </a:lnSpc>
                      </a:pPr>
                      <a:r>
                        <a:rPr sz="12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A9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285"/>
                        </a:lnSpc>
                      </a:pPr>
                      <a:r>
                        <a:rPr sz="1200" b="1" spc="55" dirty="0">
                          <a:solidFill>
                            <a:srgbClr val="002D53"/>
                          </a:solidFill>
                          <a:latin typeface="Calibri"/>
                          <a:cs typeface="Calibri"/>
                        </a:rPr>
                        <a:t>14%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1" name="object 161"/>
          <p:cNvSpPr/>
          <p:nvPr/>
        </p:nvSpPr>
        <p:spPr>
          <a:xfrm>
            <a:off x="2981451" y="599551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381" y="0"/>
                </a:moveTo>
                <a:lnTo>
                  <a:pt x="0" y="0"/>
                </a:lnTo>
                <a:lnTo>
                  <a:pt x="0" y="83381"/>
                </a:lnTo>
                <a:lnTo>
                  <a:pt x="83381" y="83381"/>
                </a:lnTo>
                <a:lnTo>
                  <a:pt x="83381" y="0"/>
                </a:lnTo>
                <a:close/>
              </a:path>
            </a:pathLst>
          </a:custGeom>
          <a:solidFill>
            <a:srgbClr val="002D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3089529" y="5919927"/>
            <a:ext cx="13601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0" dirty="0">
                <a:solidFill>
                  <a:srgbClr val="002D53"/>
                </a:solidFill>
                <a:latin typeface="Calibri"/>
                <a:cs typeface="Calibri"/>
              </a:rPr>
              <a:t>concorrenza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002D53"/>
                </a:solidFill>
                <a:latin typeface="Calibri"/>
                <a:cs typeface="Calibri"/>
              </a:rPr>
              <a:t>alta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725923" y="599551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381" y="0"/>
                </a:moveTo>
                <a:lnTo>
                  <a:pt x="0" y="0"/>
                </a:lnTo>
                <a:lnTo>
                  <a:pt x="0" y="83381"/>
                </a:lnTo>
                <a:lnTo>
                  <a:pt x="83381" y="83381"/>
                </a:lnTo>
                <a:lnTo>
                  <a:pt x="83381" y="0"/>
                </a:lnTo>
                <a:close/>
              </a:path>
            </a:pathLst>
          </a:custGeom>
          <a:solidFill>
            <a:srgbClr val="2A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4834254" y="5919927"/>
            <a:ext cx="15614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0" dirty="0">
                <a:solidFill>
                  <a:srgbClr val="002D53"/>
                </a:solidFill>
                <a:latin typeface="Calibri"/>
                <a:cs typeface="Calibri"/>
              </a:rPr>
              <a:t>concorrenza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002D53"/>
                </a:solidFill>
                <a:latin typeface="Calibri"/>
                <a:cs typeface="Calibri"/>
              </a:rPr>
              <a:t>media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6671182" y="599551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381" y="0"/>
                </a:moveTo>
                <a:lnTo>
                  <a:pt x="0" y="0"/>
                </a:lnTo>
                <a:lnTo>
                  <a:pt x="0" y="83381"/>
                </a:lnTo>
                <a:lnTo>
                  <a:pt x="83381" y="83381"/>
                </a:lnTo>
                <a:lnTo>
                  <a:pt x="83381" y="0"/>
                </a:lnTo>
                <a:close/>
              </a:path>
            </a:pathLst>
          </a:custGeom>
          <a:solidFill>
            <a:srgbClr val="D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6779768" y="5919927"/>
            <a:ext cx="15157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0" dirty="0">
                <a:solidFill>
                  <a:srgbClr val="002D53"/>
                </a:solidFill>
                <a:latin typeface="Calibri"/>
                <a:cs typeface="Calibri"/>
              </a:rPr>
              <a:t>concorrenza</a:t>
            </a:r>
            <a:r>
              <a:rPr sz="1200" b="1" spc="7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002D53"/>
                </a:solidFill>
                <a:latin typeface="Calibri"/>
                <a:cs typeface="Calibri"/>
              </a:rPr>
              <a:t>bassa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092702" y="3570859"/>
            <a:ext cx="28625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25" dirty="0">
                <a:solidFill>
                  <a:srgbClr val="002D53"/>
                </a:solidFill>
                <a:latin typeface="Calibri"/>
                <a:cs typeface="Calibri"/>
              </a:rPr>
              <a:t>«Grandi»</a:t>
            </a:r>
            <a:r>
              <a:rPr sz="1400" b="1" spc="10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400" b="1" spc="160" dirty="0">
                <a:solidFill>
                  <a:srgbClr val="002D53"/>
                </a:solidFill>
                <a:latin typeface="Calibri"/>
                <a:cs typeface="Calibri"/>
              </a:rPr>
              <a:t>studi</a:t>
            </a:r>
            <a:r>
              <a:rPr sz="1400" b="1" spc="10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400" b="1" spc="165" dirty="0">
                <a:solidFill>
                  <a:srgbClr val="002D53"/>
                </a:solidFill>
                <a:latin typeface="Calibri"/>
                <a:cs typeface="Calibri"/>
              </a:rPr>
              <a:t>(organico</a:t>
            </a:r>
            <a:r>
              <a:rPr sz="1400" b="1" spc="4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400" b="1" spc="114" dirty="0">
                <a:solidFill>
                  <a:srgbClr val="002D53"/>
                </a:solidFill>
                <a:latin typeface="Calibri"/>
                <a:cs typeface="Calibri"/>
              </a:rPr>
              <a:t>&gt;=30)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168465" y="628523"/>
            <a:ext cx="1489075" cy="783590"/>
            <a:chOff x="168465" y="628523"/>
            <a:chExt cx="1489075" cy="783590"/>
          </a:xfrm>
        </p:grpSpPr>
        <p:sp>
          <p:nvSpPr>
            <p:cNvPr id="169" name="object 169"/>
            <p:cNvSpPr/>
            <p:nvPr/>
          </p:nvSpPr>
          <p:spPr>
            <a:xfrm>
              <a:off x="181165" y="641223"/>
              <a:ext cx="1372235" cy="758190"/>
            </a:xfrm>
            <a:custGeom>
              <a:avLst/>
              <a:gdLst/>
              <a:ahLst/>
              <a:cxnLst/>
              <a:rect l="l" t="t" r="r" b="b"/>
              <a:pathLst>
                <a:path w="1372235" h="758190">
                  <a:moveTo>
                    <a:pt x="1245679" y="0"/>
                  </a:moveTo>
                  <a:lnTo>
                    <a:pt x="126301" y="0"/>
                  </a:lnTo>
                  <a:lnTo>
                    <a:pt x="77136" y="9919"/>
                  </a:lnTo>
                  <a:lnTo>
                    <a:pt x="36990" y="36972"/>
                  </a:lnTo>
                  <a:lnTo>
                    <a:pt x="9924" y="77098"/>
                  </a:lnTo>
                  <a:lnTo>
                    <a:pt x="0" y="126237"/>
                  </a:lnTo>
                  <a:lnTo>
                    <a:pt x="0" y="631443"/>
                  </a:lnTo>
                  <a:lnTo>
                    <a:pt x="9924" y="680656"/>
                  </a:lnTo>
                  <a:lnTo>
                    <a:pt x="36990" y="720820"/>
                  </a:lnTo>
                  <a:lnTo>
                    <a:pt x="77136" y="747887"/>
                  </a:lnTo>
                  <a:lnTo>
                    <a:pt x="126301" y="757809"/>
                  </a:lnTo>
                  <a:lnTo>
                    <a:pt x="1245679" y="757809"/>
                  </a:lnTo>
                  <a:lnTo>
                    <a:pt x="1294892" y="747887"/>
                  </a:lnTo>
                  <a:lnTo>
                    <a:pt x="1335055" y="720820"/>
                  </a:lnTo>
                  <a:lnTo>
                    <a:pt x="1362122" y="680656"/>
                  </a:lnTo>
                  <a:lnTo>
                    <a:pt x="1372044" y="631443"/>
                  </a:lnTo>
                  <a:lnTo>
                    <a:pt x="1372044" y="126237"/>
                  </a:lnTo>
                  <a:lnTo>
                    <a:pt x="1362122" y="77098"/>
                  </a:lnTo>
                  <a:lnTo>
                    <a:pt x="1335055" y="36972"/>
                  </a:lnTo>
                  <a:lnTo>
                    <a:pt x="1294892" y="9919"/>
                  </a:lnTo>
                  <a:lnTo>
                    <a:pt x="1245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165" y="641223"/>
              <a:ext cx="1372235" cy="758190"/>
            </a:xfrm>
            <a:custGeom>
              <a:avLst/>
              <a:gdLst/>
              <a:ahLst/>
              <a:cxnLst/>
              <a:rect l="l" t="t" r="r" b="b"/>
              <a:pathLst>
                <a:path w="1372235" h="758190">
                  <a:moveTo>
                    <a:pt x="0" y="126237"/>
                  </a:moveTo>
                  <a:lnTo>
                    <a:pt x="9924" y="77098"/>
                  </a:lnTo>
                  <a:lnTo>
                    <a:pt x="36990" y="36972"/>
                  </a:lnTo>
                  <a:lnTo>
                    <a:pt x="77136" y="9919"/>
                  </a:lnTo>
                  <a:lnTo>
                    <a:pt x="126301" y="0"/>
                  </a:lnTo>
                  <a:lnTo>
                    <a:pt x="1245679" y="0"/>
                  </a:lnTo>
                  <a:lnTo>
                    <a:pt x="1294892" y="9919"/>
                  </a:lnTo>
                  <a:lnTo>
                    <a:pt x="1335055" y="36972"/>
                  </a:lnTo>
                  <a:lnTo>
                    <a:pt x="1362122" y="77098"/>
                  </a:lnTo>
                  <a:lnTo>
                    <a:pt x="1372044" y="126237"/>
                  </a:lnTo>
                  <a:lnTo>
                    <a:pt x="1372044" y="631443"/>
                  </a:lnTo>
                  <a:lnTo>
                    <a:pt x="1362122" y="680656"/>
                  </a:lnTo>
                  <a:lnTo>
                    <a:pt x="1335055" y="720820"/>
                  </a:lnTo>
                  <a:lnTo>
                    <a:pt x="1294892" y="747887"/>
                  </a:lnTo>
                  <a:lnTo>
                    <a:pt x="1245679" y="757809"/>
                  </a:lnTo>
                  <a:lnTo>
                    <a:pt x="126301" y="757809"/>
                  </a:lnTo>
                  <a:lnTo>
                    <a:pt x="77136" y="747887"/>
                  </a:lnTo>
                  <a:lnTo>
                    <a:pt x="36990" y="720820"/>
                  </a:lnTo>
                  <a:lnTo>
                    <a:pt x="9924" y="680656"/>
                  </a:lnTo>
                  <a:lnTo>
                    <a:pt x="0" y="631443"/>
                  </a:lnTo>
                  <a:lnTo>
                    <a:pt x="0" y="126237"/>
                  </a:lnTo>
                  <a:close/>
                </a:path>
              </a:pathLst>
            </a:custGeom>
            <a:ln w="25400">
              <a:solidFill>
                <a:srgbClr val="42BB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305" y="641210"/>
              <a:ext cx="1372108" cy="757821"/>
            </a:xfrm>
            <a:prstGeom prst="rect">
              <a:avLst/>
            </a:prstGeom>
          </p:spPr>
        </p:pic>
      </p:grpSp>
      <p:sp>
        <p:nvSpPr>
          <p:cNvPr id="172" name="object 172"/>
          <p:cNvSpPr txBox="1"/>
          <p:nvPr/>
        </p:nvSpPr>
        <p:spPr>
          <a:xfrm>
            <a:off x="8358758" y="4355426"/>
            <a:ext cx="3248660" cy="1016000"/>
          </a:xfrm>
          <a:prstGeom prst="rect">
            <a:avLst/>
          </a:prstGeom>
          <a:solidFill>
            <a:srgbClr val="E9F9FF"/>
          </a:solidFill>
          <a:ln w="9525">
            <a:solidFill>
              <a:srgbClr val="16AAF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 marR="146050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La</a:t>
            </a:r>
            <a:r>
              <a:rPr sz="1000" spc="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percezione</a:t>
            </a:r>
            <a:r>
              <a:rPr sz="1000" spc="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dei</a:t>
            </a:r>
            <a:r>
              <a:rPr sz="1000" spc="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concorrenti</a:t>
            </a:r>
            <a:r>
              <a:rPr sz="1000" spc="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002D53"/>
                </a:solidFill>
                <a:latin typeface="Century Gothic"/>
                <a:cs typeface="Century Gothic"/>
              </a:rPr>
              <a:t>varia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parzialmente</a:t>
            </a:r>
            <a:r>
              <a:rPr sz="1000" spc="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002D53"/>
                </a:solidFill>
                <a:latin typeface="Century Gothic"/>
                <a:cs typeface="Century Gothic"/>
              </a:rPr>
              <a:t>con</a:t>
            </a:r>
            <a:r>
              <a:rPr sz="1000" spc="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la</a:t>
            </a:r>
            <a:r>
              <a:rPr sz="1000" spc="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b="1" spc="105" dirty="0">
                <a:solidFill>
                  <a:srgbClr val="002D53"/>
                </a:solidFill>
                <a:latin typeface="Calibri"/>
                <a:cs typeface="Calibri"/>
              </a:rPr>
              <a:t>dimensione</a:t>
            </a:r>
            <a:r>
              <a:rPr sz="1000" spc="105" dirty="0">
                <a:solidFill>
                  <a:srgbClr val="002D53"/>
                </a:solidFill>
                <a:latin typeface="Century Gothic"/>
                <a:cs typeface="Century Gothic"/>
              </a:rPr>
              <a:t>:</a:t>
            </a:r>
            <a:r>
              <a:rPr sz="1000" spc="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spc="65" dirty="0">
                <a:solidFill>
                  <a:srgbClr val="002D53"/>
                </a:solidFill>
                <a:latin typeface="Century Gothic"/>
                <a:cs typeface="Century Gothic"/>
              </a:rPr>
              <a:t>i</a:t>
            </a:r>
            <a:r>
              <a:rPr sz="1000" spc="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b="1" spc="125" dirty="0">
                <a:solidFill>
                  <a:srgbClr val="002D53"/>
                </a:solidFill>
                <a:latin typeface="Calibri"/>
                <a:cs typeface="Calibri"/>
              </a:rPr>
              <a:t>grandi</a:t>
            </a:r>
            <a:r>
              <a:rPr sz="1000" b="1" spc="90" dirty="0">
                <a:solidFill>
                  <a:srgbClr val="002D53"/>
                </a:solidFill>
                <a:latin typeface="Calibri"/>
                <a:cs typeface="Calibri"/>
              </a:rPr>
              <a:t> studi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(organico</a:t>
            </a:r>
            <a:r>
              <a:rPr sz="1000" spc="5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&gt;=30)</a:t>
            </a:r>
            <a:r>
              <a:rPr sz="1000" spc="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temono</a:t>
            </a:r>
            <a:r>
              <a:rPr sz="1000" spc="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prevalentemente</a:t>
            </a:r>
            <a:r>
              <a:rPr sz="1000" spc="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002D53"/>
                </a:solidFill>
                <a:latin typeface="Century Gothic"/>
                <a:cs typeface="Century Gothic"/>
              </a:rPr>
              <a:t>gli </a:t>
            </a:r>
            <a:r>
              <a:rPr sz="1000" b="1" spc="75" dirty="0">
                <a:solidFill>
                  <a:srgbClr val="002D53"/>
                </a:solidFill>
                <a:latin typeface="Calibri"/>
                <a:cs typeface="Calibri"/>
              </a:rPr>
              <a:t>altri </a:t>
            </a:r>
            <a:r>
              <a:rPr sz="1000" b="1" spc="110" dirty="0">
                <a:solidFill>
                  <a:srgbClr val="002D53"/>
                </a:solidFill>
                <a:latin typeface="Calibri"/>
                <a:cs typeface="Calibri"/>
              </a:rPr>
              <a:t>studi</a:t>
            </a:r>
            <a:r>
              <a:rPr sz="1000" b="1" spc="90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000" b="1" spc="95" dirty="0">
                <a:solidFill>
                  <a:srgbClr val="002D53"/>
                </a:solidFill>
                <a:latin typeface="Calibri"/>
                <a:cs typeface="Calibri"/>
              </a:rPr>
              <a:t>professionali</a:t>
            </a:r>
            <a:r>
              <a:rPr sz="1000" b="1" spc="75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000" spc="-6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000" spc="-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le</a:t>
            </a:r>
            <a:r>
              <a:rPr sz="1000" spc="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b="1" spc="110" dirty="0">
                <a:solidFill>
                  <a:srgbClr val="002D53"/>
                </a:solidFill>
                <a:latin typeface="Calibri"/>
                <a:cs typeface="Calibri"/>
              </a:rPr>
              <a:t>società</a:t>
            </a:r>
            <a:r>
              <a:rPr sz="1000" b="1" spc="70" dirty="0">
                <a:solidFill>
                  <a:srgbClr val="002D53"/>
                </a:solidFill>
                <a:latin typeface="Calibri"/>
                <a:cs typeface="Calibri"/>
              </a:rPr>
              <a:t> di </a:t>
            </a:r>
            <a:r>
              <a:rPr sz="1000" b="1" spc="125" dirty="0">
                <a:solidFill>
                  <a:srgbClr val="002D53"/>
                </a:solidFill>
                <a:latin typeface="Calibri"/>
                <a:cs typeface="Calibri"/>
              </a:rPr>
              <a:t>consulenza</a:t>
            </a:r>
            <a:r>
              <a:rPr sz="1000" b="1" spc="114" dirty="0">
                <a:solidFill>
                  <a:srgbClr val="002D53"/>
                </a:solidFill>
                <a:latin typeface="Calibri"/>
                <a:cs typeface="Calibri"/>
              </a:rPr>
              <a:t> </a:t>
            </a:r>
            <a:r>
              <a:rPr sz="1000" spc="-6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000" spc="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di</a:t>
            </a:r>
            <a:r>
              <a:rPr sz="1000" spc="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meno</a:t>
            </a:r>
            <a:r>
              <a:rPr sz="1000" spc="2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spc="65" dirty="0">
                <a:solidFill>
                  <a:srgbClr val="002D53"/>
                </a:solidFill>
                <a:latin typeface="Century Gothic"/>
                <a:cs typeface="Century Gothic"/>
              </a:rPr>
              <a:t>i</a:t>
            </a:r>
            <a:r>
              <a:rPr sz="1000" spc="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CAF</a:t>
            </a:r>
            <a:r>
              <a:rPr sz="1000" spc="3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spc="-6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1000" spc="2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gli</a:t>
            </a:r>
            <a:r>
              <a:rPr sz="1000" spc="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operatori</a:t>
            </a:r>
            <a:r>
              <a:rPr sz="1000" spc="3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002D53"/>
                </a:solidFill>
                <a:latin typeface="Century Gothic"/>
                <a:cs typeface="Century Gothic"/>
              </a:rPr>
              <a:t>di </a:t>
            </a:r>
            <a:r>
              <a:rPr sz="1000" dirty="0">
                <a:solidFill>
                  <a:srgbClr val="002D53"/>
                </a:solidFill>
                <a:latin typeface="Century Gothic"/>
                <a:cs typeface="Century Gothic"/>
              </a:rPr>
              <a:t>pratiche</a:t>
            </a:r>
            <a:r>
              <a:rPr sz="1000" spc="1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002D53"/>
                </a:solidFill>
                <a:latin typeface="Century Gothic"/>
                <a:cs typeface="Century Gothic"/>
              </a:rPr>
              <a:t>amministrative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11236030" y="3760909"/>
            <a:ext cx="570230" cy="558165"/>
            <a:chOff x="11236030" y="3760909"/>
            <a:chExt cx="570230" cy="558165"/>
          </a:xfrm>
        </p:grpSpPr>
        <p:pic>
          <p:nvPicPr>
            <p:cNvPr id="174" name="object 17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70101" y="3994905"/>
              <a:ext cx="169372" cy="168278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11358384" y="3760914"/>
              <a:ext cx="369570" cy="499745"/>
            </a:xfrm>
            <a:custGeom>
              <a:avLst/>
              <a:gdLst/>
              <a:ahLst/>
              <a:cxnLst/>
              <a:rect l="l" t="t" r="r" b="b"/>
              <a:pathLst>
                <a:path w="369570" h="499745">
                  <a:moveTo>
                    <a:pt x="224434" y="7353"/>
                  </a:moveTo>
                  <a:lnTo>
                    <a:pt x="217081" y="0"/>
                  </a:lnTo>
                  <a:lnTo>
                    <a:pt x="198882" y="0"/>
                  </a:lnTo>
                  <a:lnTo>
                    <a:pt x="191452" y="7353"/>
                  </a:lnTo>
                  <a:lnTo>
                    <a:pt x="191452" y="83350"/>
                  </a:lnTo>
                  <a:lnTo>
                    <a:pt x="198882" y="90703"/>
                  </a:lnTo>
                  <a:lnTo>
                    <a:pt x="207949" y="90703"/>
                  </a:lnTo>
                  <a:lnTo>
                    <a:pt x="217081" y="90703"/>
                  </a:lnTo>
                  <a:lnTo>
                    <a:pt x="224434" y="83350"/>
                  </a:lnTo>
                  <a:lnTo>
                    <a:pt x="224434" y="7353"/>
                  </a:lnTo>
                  <a:close/>
                </a:path>
                <a:path w="369570" h="499745">
                  <a:moveTo>
                    <a:pt x="369277" y="204965"/>
                  </a:moveTo>
                  <a:lnTo>
                    <a:pt x="365709" y="199453"/>
                  </a:lnTo>
                  <a:lnTo>
                    <a:pt x="335978" y="170091"/>
                  </a:lnTo>
                  <a:lnTo>
                    <a:pt x="333870" y="168008"/>
                  </a:lnTo>
                  <a:lnTo>
                    <a:pt x="295859" y="144005"/>
                  </a:lnTo>
                  <a:lnTo>
                    <a:pt x="252882" y="128612"/>
                  </a:lnTo>
                  <a:lnTo>
                    <a:pt x="206133" y="123024"/>
                  </a:lnTo>
                  <a:lnTo>
                    <a:pt x="159385" y="128612"/>
                  </a:lnTo>
                  <a:lnTo>
                    <a:pt x="116420" y="144005"/>
                  </a:lnTo>
                  <a:lnTo>
                    <a:pt x="78422" y="168008"/>
                  </a:lnTo>
                  <a:lnTo>
                    <a:pt x="46583" y="199453"/>
                  </a:lnTo>
                  <a:lnTo>
                    <a:pt x="22110" y="237159"/>
                  </a:lnTo>
                  <a:lnTo>
                    <a:pt x="6184" y="279946"/>
                  </a:lnTo>
                  <a:lnTo>
                    <a:pt x="0" y="326618"/>
                  </a:lnTo>
                  <a:lnTo>
                    <a:pt x="0" y="333705"/>
                  </a:lnTo>
                  <a:lnTo>
                    <a:pt x="8547" y="387680"/>
                  </a:lnTo>
                  <a:lnTo>
                    <a:pt x="29629" y="435927"/>
                  </a:lnTo>
                  <a:lnTo>
                    <a:pt x="50165" y="463638"/>
                  </a:lnTo>
                  <a:lnTo>
                    <a:pt x="64401" y="482041"/>
                  </a:lnTo>
                  <a:lnTo>
                    <a:pt x="75095" y="499135"/>
                  </a:lnTo>
                  <a:lnTo>
                    <a:pt x="109791" y="464439"/>
                  </a:lnTo>
                  <a:lnTo>
                    <a:pt x="98729" y="448462"/>
                  </a:lnTo>
                  <a:lnTo>
                    <a:pt x="85610" y="431685"/>
                  </a:lnTo>
                  <a:lnTo>
                    <a:pt x="77508" y="421703"/>
                  </a:lnTo>
                  <a:lnTo>
                    <a:pt x="70319" y="411060"/>
                  </a:lnTo>
                  <a:lnTo>
                    <a:pt x="54343" y="374650"/>
                  </a:lnTo>
                  <a:lnTo>
                    <a:pt x="47561" y="333705"/>
                  </a:lnTo>
                  <a:lnTo>
                    <a:pt x="47498" y="326618"/>
                  </a:lnTo>
                  <a:lnTo>
                    <a:pt x="56222" y="277279"/>
                  </a:lnTo>
                  <a:lnTo>
                    <a:pt x="78943" y="234365"/>
                  </a:lnTo>
                  <a:lnTo>
                    <a:pt x="113144" y="200545"/>
                  </a:lnTo>
                  <a:lnTo>
                    <a:pt x="156286" y="178282"/>
                  </a:lnTo>
                  <a:lnTo>
                    <a:pt x="205854" y="170091"/>
                  </a:lnTo>
                  <a:lnTo>
                    <a:pt x="255460" y="178282"/>
                  </a:lnTo>
                  <a:lnTo>
                    <a:pt x="298627" y="200545"/>
                  </a:lnTo>
                  <a:lnTo>
                    <a:pt x="332828" y="234365"/>
                  </a:lnTo>
                  <a:lnTo>
                    <a:pt x="335267" y="238975"/>
                  </a:lnTo>
                  <a:lnTo>
                    <a:pt x="369277" y="204965"/>
                  </a:lnTo>
                  <a:close/>
                </a:path>
              </a:pathLst>
            </a:custGeom>
            <a:solidFill>
              <a:srgbClr val="00B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24159" y="3855608"/>
              <a:ext cx="74585" cy="73274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3804" y="3858770"/>
              <a:ext cx="72146" cy="73523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11236030" y="4070119"/>
              <a:ext cx="90805" cy="33020"/>
            </a:xfrm>
            <a:custGeom>
              <a:avLst/>
              <a:gdLst/>
              <a:ahLst/>
              <a:cxnLst/>
              <a:rect l="l" t="t" r="r" b="b"/>
              <a:pathLst>
                <a:path w="90804" h="33020">
                  <a:moveTo>
                    <a:pt x="83346" y="0"/>
                  </a:moveTo>
                  <a:lnTo>
                    <a:pt x="74208" y="0"/>
                  </a:lnTo>
                  <a:lnTo>
                    <a:pt x="7352" y="0"/>
                  </a:lnTo>
                  <a:lnTo>
                    <a:pt x="0" y="7421"/>
                  </a:lnTo>
                  <a:lnTo>
                    <a:pt x="0" y="25630"/>
                  </a:lnTo>
                  <a:lnTo>
                    <a:pt x="7352" y="32982"/>
                  </a:lnTo>
                  <a:lnTo>
                    <a:pt x="83346" y="32982"/>
                  </a:lnTo>
                  <a:lnTo>
                    <a:pt x="90698" y="25630"/>
                  </a:lnTo>
                  <a:lnTo>
                    <a:pt x="90698" y="7421"/>
                  </a:lnTo>
                  <a:lnTo>
                    <a:pt x="83346" y="0"/>
                  </a:lnTo>
                  <a:close/>
                </a:path>
              </a:pathLst>
            </a:custGeom>
            <a:solidFill>
              <a:srgbClr val="00B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24150" y="4243263"/>
              <a:ext cx="73701" cy="75490"/>
            </a:xfrm>
            <a:prstGeom prst="rect">
              <a:avLst/>
            </a:prstGeom>
          </p:spPr>
        </p:pic>
      </p:grpSp>
      <p:sp>
        <p:nvSpPr>
          <p:cNvPr id="180" name="object 180"/>
          <p:cNvSpPr txBox="1"/>
          <p:nvPr/>
        </p:nvSpPr>
        <p:spPr>
          <a:xfrm>
            <a:off x="4466590" y="6441830"/>
            <a:ext cx="5723890" cy="2679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Fonte:</a:t>
            </a:r>
            <a:r>
              <a:rPr sz="700" spc="10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Osservatorio</a:t>
            </a:r>
            <a:r>
              <a:rPr sz="700" spc="10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Professionisti</a:t>
            </a:r>
            <a:r>
              <a:rPr sz="700" spc="10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e</a:t>
            </a:r>
            <a:r>
              <a:rPr sz="700" spc="9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Innovazione</a:t>
            </a:r>
            <a:r>
              <a:rPr sz="700" spc="14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Digitale,</a:t>
            </a:r>
            <a:r>
              <a:rPr sz="700" spc="8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rilevazione</a:t>
            </a:r>
            <a:r>
              <a:rPr sz="700" spc="1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tramite</a:t>
            </a:r>
            <a:r>
              <a:rPr sz="700" spc="7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survey</a:t>
            </a:r>
            <a:r>
              <a:rPr sz="700" spc="10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(maggio</a:t>
            </a:r>
            <a:r>
              <a:rPr sz="700" spc="6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2025).</a:t>
            </a:r>
            <a:r>
              <a:rPr sz="700" spc="10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Base:</a:t>
            </a:r>
            <a:r>
              <a:rPr sz="700" spc="10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spc="-20" dirty="0">
                <a:solidFill>
                  <a:srgbClr val="002D53"/>
                </a:solidFill>
                <a:latin typeface="Century Gothic"/>
                <a:cs typeface="Century Gothic"/>
              </a:rPr>
              <a:t>1.656</a:t>
            </a:r>
            <a:r>
              <a:rPr sz="700" spc="110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dirty="0">
                <a:solidFill>
                  <a:srgbClr val="002D53"/>
                </a:solidFill>
                <a:latin typeface="Century Gothic"/>
                <a:cs typeface="Century Gothic"/>
              </a:rPr>
              <a:t>Studi</a:t>
            </a:r>
            <a:r>
              <a:rPr sz="700" spc="95" dirty="0">
                <a:solidFill>
                  <a:srgbClr val="002D53"/>
                </a:solidFill>
                <a:latin typeface="Century Gothic"/>
                <a:cs typeface="Century Gothic"/>
              </a:rPr>
              <a:t> </a:t>
            </a:r>
            <a:r>
              <a:rPr sz="700" spc="-10" dirty="0">
                <a:solidFill>
                  <a:srgbClr val="002D53"/>
                </a:solidFill>
                <a:latin typeface="Century Gothic"/>
                <a:cs typeface="Century Gothic"/>
              </a:rPr>
              <a:t>professionali</a:t>
            </a:r>
            <a:endParaRPr sz="700">
              <a:latin typeface="Century Gothic"/>
              <a:cs typeface="Century Gothic"/>
            </a:endParaRPr>
          </a:p>
          <a:p>
            <a:pPr marL="1855470">
              <a:lnSpc>
                <a:spcPct val="100000"/>
              </a:lnSpc>
              <a:spcBef>
                <a:spcPts val="275"/>
              </a:spcBef>
            </a:pPr>
            <a:r>
              <a:rPr sz="650" b="1" spc="110" dirty="0">
                <a:solidFill>
                  <a:srgbClr val="052E52"/>
                </a:solidFill>
                <a:latin typeface="Calibri"/>
                <a:cs typeface="Calibri"/>
              </a:rPr>
              <a:t>COPYRIGHT</a:t>
            </a:r>
            <a:r>
              <a:rPr sz="650" b="1" spc="2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052E52"/>
                </a:solidFill>
                <a:latin typeface="Calibri"/>
                <a:cs typeface="Calibri"/>
              </a:rPr>
              <a:t>©</a:t>
            </a:r>
            <a:r>
              <a:rPr sz="650" b="1" spc="5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110" dirty="0">
                <a:solidFill>
                  <a:srgbClr val="052E52"/>
                </a:solidFill>
                <a:latin typeface="Calibri"/>
                <a:cs typeface="Calibri"/>
              </a:rPr>
              <a:t>POLITECNICO</a:t>
            </a:r>
            <a:r>
              <a:rPr sz="650" b="1" spc="3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0" dirty="0">
                <a:solidFill>
                  <a:srgbClr val="052E52"/>
                </a:solidFill>
                <a:latin typeface="Calibri"/>
                <a:cs typeface="Calibri"/>
              </a:rPr>
              <a:t>DI</a:t>
            </a:r>
            <a:r>
              <a:rPr sz="650" b="1" spc="45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5" dirty="0">
                <a:solidFill>
                  <a:srgbClr val="052E52"/>
                </a:solidFill>
                <a:latin typeface="Calibri"/>
                <a:cs typeface="Calibri"/>
              </a:rPr>
              <a:t>MILANO</a:t>
            </a:r>
            <a:r>
              <a:rPr sz="650" b="1" spc="4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052E52"/>
                </a:solidFill>
                <a:latin typeface="Calibri"/>
                <a:cs typeface="Calibri"/>
              </a:rPr>
              <a:t>/</a:t>
            </a:r>
            <a:r>
              <a:rPr sz="650" b="1" spc="6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100" dirty="0">
                <a:solidFill>
                  <a:srgbClr val="052E52"/>
                </a:solidFill>
                <a:latin typeface="Calibri"/>
                <a:cs typeface="Calibri"/>
              </a:rPr>
              <a:t>DIPARTIMENTO</a:t>
            </a:r>
            <a:r>
              <a:rPr sz="650" b="1" spc="25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0" dirty="0">
                <a:solidFill>
                  <a:srgbClr val="052E52"/>
                </a:solidFill>
                <a:latin typeface="Calibri"/>
                <a:cs typeface="Calibri"/>
              </a:rPr>
              <a:t>DI</a:t>
            </a:r>
            <a:r>
              <a:rPr sz="650" b="1" spc="5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5" dirty="0">
                <a:solidFill>
                  <a:srgbClr val="052E52"/>
                </a:solidFill>
                <a:latin typeface="Calibri"/>
                <a:cs typeface="Calibri"/>
              </a:rPr>
              <a:t>INGEGNERIA</a:t>
            </a:r>
            <a:r>
              <a:rPr sz="650" b="1" spc="30" dirty="0">
                <a:solidFill>
                  <a:srgbClr val="052E52"/>
                </a:solidFill>
                <a:latin typeface="Calibri"/>
                <a:cs typeface="Calibri"/>
              </a:rPr>
              <a:t> </a:t>
            </a:r>
            <a:r>
              <a:rPr sz="650" b="1" spc="95" dirty="0">
                <a:solidFill>
                  <a:srgbClr val="052E52"/>
                </a:solidFill>
                <a:latin typeface="Calibri"/>
                <a:cs typeface="Calibri"/>
              </a:rPr>
              <a:t>GESTIONALE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45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825</Words>
  <Application>Microsoft Office PowerPoint</Application>
  <PresentationFormat>Widescreen</PresentationFormat>
  <Paragraphs>157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Office Theme</vt:lpstr>
      <vt:lpstr>Osservatorio Professionisti e Innovazione Digitale</vt:lpstr>
      <vt:lpstr>La mission dell'Osservatorio Innovazione Digitale nelle PMI</vt:lpstr>
      <vt:lpstr>Osservatorio Professionisti e Innovazione Digitale</vt:lpstr>
      <vt:lpstr>L’agenda del Convegno</vt:lpstr>
      <vt:lpstr>La concorrenza da parte di altri operatori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Francesca Parisi</dc:creator>
  <cp:lastModifiedBy>nicola testa</cp:lastModifiedBy>
  <cp:revision>2</cp:revision>
  <dcterms:created xsi:type="dcterms:W3CDTF">2025-07-07T10:36:11Z</dcterms:created>
  <dcterms:modified xsi:type="dcterms:W3CDTF">2025-07-07T10:43:22Z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2025-07-02T00:00:00Z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2025-07-07T00:00:00Z</vt:filetime>
  </property>
  <property fmtid="{D5CDD505-2E9C-101B-9397-08002B2CF9AE}" pid="5" name="Producer">
    <vt:lpwstr>Microsoft® PowerPoint® per Microsoft 365</vt:lpwstr>
  </property>
</Properties>
</file>